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7.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39"/>
  </p:notesMasterIdLst>
  <p:sldIdLst>
    <p:sldId id="397" r:id="rId3"/>
    <p:sldId id="395" r:id="rId4"/>
    <p:sldId id="455" r:id="rId5"/>
    <p:sldId id="425" r:id="rId6"/>
    <p:sldId id="457" r:id="rId7"/>
    <p:sldId id="426" r:id="rId8"/>
    <p:sldId id="399" r:id="rId9"/>
    <p:sldId id="427" r:id="rId10"/>
    <p:sldId id="428" r:id="rId11"/>
    <p:sldId id="416" r:id="rId12"/>
    <p:sldId id="441" r:id="rId13"/>
    <p:sldId id="413" r:id="rId14"/>
    <p:sldId id="429" r:id="rId15"/>
    <p:sldId id="439" r:id="rId16"/>
    <p:sldId id="433" r:id="rId17"/>
    <p:sldId id="458" r:id="rId18"/>
    <p:sldId id="452" r:id="rId19"/>
    <p:sldId id="259" r:id="rId20"/>
    <p:sldId id="263" r:id="rId21"/>
    <p:sldId id="297" r:id="rId22"/>
    <p:sldId id="293" r:id="rId23"/>
    <p:sldId id="294" r:id="rId24"/>
    <p:sldId id="449" r:id="rId25"/>
    <p:sldId id="431" r:id="rId26"/>
    <p:sldId id="442" r:id="rId27"/>
    <p:sldId id="446" r:id="rId28"/>
    <p:sldId id="432" r:id="rId29"/>
    <p:sldId id="443" r:id="rId30"/>
    <p:sldId id="445" r:id="rId31"/>
    <p:sldId id="434" r:id="rId32"/>
    <p:sldId id="453" r:id="rId33"/>
    <p:sldId id="454" r:id="rId34"/>
    <p:sldId id="456" r:id="rId35"/>
    <p:sldId id="407" r:id="rId36"/>
    <p:sldId id="360" r:id="rId37"/>
    <p:sldId id="36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8771" autoAdjust="0"/>
    <p:restoredTop sz="69483" autoAdjust="0"/>
  </p:normalViewPr>
  <p:slideViewPr>
    <p:cSldViewPr snapToGrid="0">
      <p:cViewPr varScale="1">
        <p:scale>
          <a:sx n="83" d="100"/>
          <a:sy n="83"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8716B-CF56-44A5-B859-F38020770DBD}"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BBEBA-EEB0-48EB-8B87-435B1DA9D227}" type="slidenum">
              <a:rPr lang="en-US" smtClean="0"/>
              <a:t>‹#›</a:t>
            </a:fld>
            <a:endParaRPr lang="en-US"/>
          </a:p>
        </p:txBody>
      </p:sp>
    </p:spTree>
    <p:extLst>
      <p:ext uri="{BB962C8B-B14F-4D97-AF65-F5344CB8AC3E}">
        <p14:creationId xmlns:p14="http://schemas.microsoft.com/office/powerpoint/2010/main" val="388688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revisor.mn.gov/statutes/cite/245D.08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n.gov/dhs/partners-and-providers/licensing/hcbs-245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hs.state.mn.us/main/idcplg?IdcService=GET_DYNAMIC_CONVERSION&amp;RevisionSelectionMethod=LatestReleased&amp;dDocName=DHS-328282#eligibil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8B240E6A-A42D-4F37-8ED3-3CA1F6582862}" type="slidenum">
              <a:rPr lang="en-US" smtClean="0"/>
              <a:t>1</a:t>
            </a:fld>
            <a:endParaRPr lang="en-US"/>
          </a:p>
        </p:txBody>
      </p:sp>
    </p:spTree>
    <p:extLst>
      <p:ext uri="{BB962C8B-B14F-4D97-AF65-F5344CB8AC3E}">
        <p14:creationId xmlns:p14="http://schemas.microsoft.com/office/powerpoint/2010/main" val="178093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Scott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life-sharing agency and lead agency facilitate a process to match the person with an individual/family based on shared preferences, interests, personality styles, responsibilities, mutual agreements, relationships,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matching process includes face-to-face meetings between the person and individual/family. The meetings should happen in a variety of places and be based on the person’s interests (e.g., attending a sporting event or community event, preparing meals together, spending a weekend at the family home). Alternative methods, such as video calls, can be used for the matching process during the pandemic, as needed and deemed appropriate by all parties.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the matching process, the life-sharing agency must use person-centered practices to develop a robust, person-centered plan to support both the person and individual/family. For more information, see </a:t>
            </a:r>
            <a:r>
              <a:rPr lang="en-US" sz="1200" u="sng" kern="1200" dirty="0">
                <a:solidFill>
                  <a:schemeClr val="tx1"/>
                </a:solidFill>
                <a:effectLst/>
                <a:latin typeface="+mn-lt"/>
                <a:ea typeface="+mn-ea"/>
                <a:cs typeface="+mn-cs"/>
              </a:rPr>
              <a:t>CBSM – Person-centered practices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some situations, the matching process is not necessary. If all parties already know each other and agree they are a good fit, the lead agency does not need to authorize matching.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a match is made, the life-sharing agency:</a:t>
            </a:r>
          </a:p>
          <a:p>
            <a:pPr lvl="0"/>
            <a:r>
              <a:rPr lang="en-US" sz="1200" kern="1200" dirty="0">
                <a:solidFill>
                  <a:schemeClr val="tx1"/>
                </a:solidFill>
                <a:effectLst/>
                <a:latin typeface="+mn-lt"/>
                <a:ea typeface="+mn-ea"/>
                <a:cs typeface="+mn-cs"/>
              </a:rPr>
              <a:t>Helps the person and their team understand lease agreements</a:t>
            </a:r>
          </a:p>
          <a:p>
            <a:pPr lvl="0"/>
            <a:r>
              <a:rPr lang="en-US" sz="1200" kern="1200" dirty="0">
                <a:solidFill>
                  <a:schemeClr val="tx1"/>
                </a:solidFill>
                <a:effectLst/>
                <a:latin typeface="+mn-lt"/>
                <a:ea typeface="+mn-ea"/>
                <a:cs typeface="+mn-cs"/>
              </a:rPr>
              <a:t>Works with the person and the individual/family to draft and facilitate any needed agreements to have a successful living arrangement (e.g., shared space, access to belongings, transportation, and negotiated contractual obligations between the family/individual and the life-sharing agency)</a:t>
            </a:r>
          </a:p>
          <a:p>
            <a:pPr lvl="0"/>
            <a:r>
              <a:rPr lang="en-US" sz="1200" kern="1200" dirty="0">
                <a:solidFill>
                  <a:schemeClr val="tx1"/>
                </a:solidFill>
                <a:effectLst/>
                <a:latin typeface="+mn-lt"/>
                <a:ea typeface="+mn-ea"/>
                <a:cs typeface="+mn-cs"/>
              </a:rPr>
              <a:t>Helps the person find resources to move belongings, if needed.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10</a:t>
            </a:fld>
            <a:endParaRPr lang="en-US"/>
          </a:p>
        </p:txBody>
      </p:sp>
    </p:spTree>
    <p:extLst>
      <p:ext uri="{BB962C8B-B14F-4D97-AF65-F5344CB8AC3E}">
        <p14:creationId xmlns:p14="http://schemas.microsoft.com/office/powerpoint/2010/main" val="339404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Scott</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Derrick Dufresne is the founder and a Senior Partner of </a:t>
            </a:r>
            <a:r>
              <a:rPr lang="en-US" sz="1200" b="1" i="0" kern="1200" dirty="0">
                <a:solidFill>
                  <a:schemeClr val="tx1"/>
                </a:solidFill>
                <a:effectLst/>
                <a:latin typeface="+mn-lt"/>
                <a:ea typeface="+mn-ea"/>
                <a:cs typeface="+mn-cs"/>
              </a:rPr>
              <a:t>Community Resource Associates, Inc.</a:t>
            </a:r>
            <a:r>
              <a:rPr lang="en-US" sz="1200" b="0" i="0" kern="1200" dirty="0">
                <a:solidFill>
                  <a:schemeClr val="tx1"/>
                </a:solidFill>
                <a:effectLst/>
                <a:latin typeface="+mn-lt"/>
                <a:ea typeface="+mn-ea"/>
                <a:cs typeface="+mn-cs"/>
              </a:rPr>
              <a:t> (CRA), a training and management consulting firm that is dedicated to promoting full community inclusion for individuals with disabilities.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11</a:t>
            </a:fld>
            <a:endParaRPr lang="en-US"/>
          </a:p>
        </p:txBody>
      </p:sp>
    </p:spTree>
    <p:extLst>
      <p:ext uri="{BB962C8B-B14F-4D97-AF65-F5344CB8AC3E}">
        <p14:creationId xmlns:p14="http://schemas.microsoft.com/office/powerpoint/2010/main" val="424749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8B240E6A-A42D-4F37-8ED3-3CA1F6582862}" type="slidenum">
              <a:rPr lang="en-US" smtClean="0"/>
              <a:t>12</a:t>
            </a:fld>
            <a:endParaRPr lang="en-US"/>
          </a:p>
        </p:txBody>
      </p:sp>
    </p:spTree>
    <p:extLst>
      <p:ext uri="{BB962C8B-B14F-4D97-AF65-F5344CB8AC3E}">
        <p14:creationId xmlns:p14="http://schemas.microsoft.com/office/powerpoint/2010/main" val="294017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matching process includes face-to-face meetings between the person and individual/family. The meetings should happen in a variety of places and be based on the person’s interests (e.g., attending a sporting event or community event, preparing meals together, spending a weekend at the family home). Alternative methods (e.g., video calls) can be used for the matching process during the pandemic, as needed and deemed appropriate by all parties.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some situations, the matching process is not necessary. If all parties already know each other and agree they are a good fit, the lead agency does not need to authorize the matching process.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48171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03261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72794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320590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1F2BBEBA-EEB0-48EB-8B87-435B1DA9D227}" type="slidenum">
              <a:rPr lang="en-US" smtClean="0"/>
              <a:t>17</a:t>
            </a:fld>
            <a:endParaRPr lang="en-US"/>
          </a:p>
        </p:txBody>
      </p:sp>
    </p:spTree>
    <p:extLst>
      <p:ext uri="{BB962C8B-B14F-4D97-AF65-F5344CB8AC3E}">
        <p14:creationId xmlns:p14="http://schemas.microsoft.com/office/powerpoint/2010/main" val="200060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1F2BBEBA-EEB0-48EB-8B87-435B1DA9D227}" type="slidenum">
              <a:rPr lang="en-US" smtClean="0"/>
              <a:t>18</a:t>
            </a:fld>
            <a:endParaRPr lang="en-US"/>
          </a:p>
        </p:txBody>
      </p:sp>
    </p:spTree>
    <p:extLst>
      <p:ext uri="{BB962C8B-B14F-4D97-AF65-F5344CB8AC3E}">
        <p14:creationId xmlns:p14="http://schemas.microsoft.com/office/powerpoint/2010/main" val="642036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1F2BBEBA-EEB0-48EB-8B87-435B1DA9D227}" type="slidenum">
              <a:rPr lang="en-US" smtClean="0"/>
              <a:t>19</a:t>
            </a:fld>
            <a:endParaRPr lang="en-US"/>
          </a:p>
        </p:txBody>
      </p:sp>
    </p:spTree>
    <p:extLst>
      <p:ext uri="{BB962C8B-B14F-4D97-AF65-F5344CB8AC3E}">
        <p14:creationId xmlns:p14="http://schemas.microsoft.com/office/powerpoint/2010/main" val="427221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2</a:t>
            </a:fld>
            <a:endParaRPr lang="en-US"/>
          </a:p>
        </p:txBody>
      </p:sp>
    </p:spTree>
    <p:extLst>
      <p:ext uri="{BB962C8B-B14F-4D97-AF65-F5344CB8AC3E}">
        <p14:creationId xmlns:p14="http://schemas.microsoft.com/office/powerpoint/2010/main" val="2199754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1F2BBEBA-EEB0-48EB-8B87-435B1DA9D227}" type="slidenum">
              <a:rPr lang="en-US" smtClean="0"/>
              <a:t>20</a:t>
            </a:fld>
            <a:endParaRPr lang="en-US"/>
          </a:p>
        </p:txBody>
      </p:sp>
    </p:spTree>
    <p:extLst>
      <p:ext uri="{BB962C8B-B14F-4D97-AF65-F5344CB8AC3E}">
        <p14:creationId xmlns:p14="http://schemas.microsoft.com/office/powerpoint/2010/main" val="399307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1F2BBEBA-EEB0-48EB-8B87-435B1DA9D227}" type="slidenum">
              <a:rPr lang="en-US" smtClean="0"/>
              <a:t>21</a:t>
            </a:fld>
            <a:endParaRPr lang="en-US"/>
          </a:p>
        </p:txBody>
      </p:sp>
    </p:spTree>
    <p:extLst>
      <p:ext uri="{BB962C8B-B14F-4D97-AF65-F5344CB8AC3E}">
        <p14:creationId xmlns:p14="http://schemas.microsoft.com/office/powerpoint/2010/main" val="260676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1F2BBEBA-EEB0-48EB-8B87-435B1DA9D227}" type="slidenum">
              <a:rPr lang="en-US" smtClean="0"/>
              <a:t>22</a:t>
            </a:fld>
            <a:endParaRPr lang="en-US"/>
          </a:p>
        </p:txBody>
      </p:sp>
    </p:spTree>
    <p:extLst>
      <p:ext uri="{BB962C8B-B14F-4D97-AF65-F5344CB8AC3E}">
        <p14:creationId xmlns:p14="http://schemas.microsoft.com/office/powerpoint/2010/main" val="79418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1F2BBEBA-EEB0-48EB-8B87-435B1DA9D227}" type="slidenum">
              <a:rPr lang="en-US" smtClean="0"/>
              <a:t>23</a:t>
            </a:fld>
            <a:endParaRPr lang="en-US"/>
          </a:p>
        </p:txBody>
      </p:sp>
    </p:spTree>
    <p:extLst>
      <p:ext uri="{BB962C8B-B14F-4D97-AF65-F5344CB8AC3E}">
        <p14:creationId xmlns:p14="http://schemas.microsoft.com/office/powerpoint/2010/main" val="335410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panose="020F0502020204030204" pitchFamily="34" charset="0"/>
                <a:ea typeface="+mn-ea"/>
                <a:cs typeface="+mn-cs"/>
              </a:rPr>
              <a:t>Scott</a:t>
            </a:r>
          </a:p>
          <a:p>
            <a:endParaRPr lang="en-US" sz="1200" b="0" i="0" kern="1200" dirty="0">
              <a:solidFill>
                <a:schemeClr val="tx1"/>
              </a:solidFill>
              <a:effectLst/>
              <a:latin typeface="Calibri" panose="020F0502020204030204" pitchFamily="34" charset="0"/>
              <a:ea typeface="+mn-ea"/>
              <a:cs typeface="+mn-cs"/>
            </a:endParaRPr>
          </a:p>
          <a:p>
            <a:r>
              <a:rPr lang="en-US" sz="1200" b="0" i="0" kern="1200" dirty="0">
                <a:solidFill>
                  <a:schemeClr val="tx1"/>
                </a:solidFill>
                <a:effectLst/>
                <a:latin typeface="Calibri" panose="020F0502020204030204" pitchFamily="34" charset="0"/>
                <a:ea typeface="+mn-ea"/>
                <a:cs typeface="+mn-cs"/>
              </a:rPr>
              <a:t>The life-sharing agency must provide ongoing support to the person and individual/family. All aspects of </a:t>
            </a:r>
            <a:r>
              <a:rPr lang="en-US" sz="1200" b="0" i="0" u="sng" kern="1200" dirty="0">
                <a:solidFill>
                  <a:schemeClr val="tx1"/>
                </a:solidFill>
                <a:effectLst/>
                <a:latin typeface="Calibri" panose="020F0502020204030204" pitchFamily="34" charset="0"/>
                <a:ea typeface="+mn-ea"/>
                <a:cs typeface="+mn-cs"/>
                <a:hlinkClick r:id="rId3"/>
              </a:rPr>
              <a:t>Minn. Stat. §245D.081</a:t>
            </a:r>
            <a:r>
              <a:rPr lang="en-US" sz="1200" b="0" i="0" kern="1200" dirty="0">
                <a:solidFill>
                  <a:schemeClr val="tx1"/>
                </a:solidFill>
                <a:effectLst/>
                <a:latin typeface="Calibri" panose="020F0502020204030204" pitchFamily="34" charset="0"/>
                <a:ea typeface="+mn-ea"/>
                <a:cs typeface="+mn-cs"/>
              </a:rPr>
              <a:t> apply to life-sharing arrangements.</a:t>
            </a:r>
          </a:p>
          <a:p>
            <a:r>
              <a:rPr lang="en-US" sz="1200" b="0" i="0" kern="1200" dirty="0">
                <a:solidFill>
                  <a:schemeClr val="tx1"/>
                </a:solidFill>
                <a:effectLst/>
                <a:latin typeface="Calibri" panose="020F0502020204030204" pitchFamily="34" charset="0"/>
                <a:ea typeface="+mn-ea"/>
                <a:cs typeface="+mn-cs"/>
              </a:rPr>
              <a:t>The individual/family contracts with a life-sharing agency to ensure proper support and oversight of the person receiving services. These supports can include, but are not limited to:</a:t>
            </a:r>
          </a:p>
          <a:p>
            <a:r>
              <a:rPr lang="en-US" sz="1200" b="0" i="0" kern="1200" dirty="0">
                <a:solidFill>
                  <a:schemeClr val="tx1"/>
                </a:solidFill>
                <a:effectLst/>
                <a:latin typeface="Calibri" panose="020F0502020204030204" pitchFamily="34" charset="0"/>
                <a:ea typeface="+mn-ea"/>
                <a:cs typeface="+mn-cs"/>
              </a:rPr>
              <a:t>• Help with coordinating service delivery and evaluation</a:t>
            </a:r>
          </a:p>
          <a:p>
            <a:r>
              <a:rPr lang="en-US" sz="1200" b="0" i="0" kern="1200" dirty="0">
                <a:solidFill>
                  <a:schemeClr val="tx1"/>
                </a:solidFill>
                <a:effectLst/>
                <a:latin typeface="Calibri" panose="020F0502020204030204" pitchFamily="34" charset="0"/>
                <a:ea typeface="+mn-ea"/>
                <a:cs typeface="+mn-cs"/>
              </a:rPr>
              <a:t>• Help with accomplishing the outcomes in the person’s support plan</a:t>
            </a:r>
          </a:p>
          <a:p>
            <a:r>
              <a:rPr lang="en-US" sz="1200" b="0" i="0" kern="1200" dirty="0">
                <a:solidFill>
                  <a:schemeClr val="tx1"/>
                </a:solidFill>
                <a:effectLst/>
                <a:latin typeface="Calibri" panose="020F0502020204030204" pitchFamily="34" charset="0"/>
                <a:ea typeface="+mn-ea"/>
                <a:cs typeface="+mn-cs"/>
              </a:rPr>
              <a:t>• Program management and oversight, including evaluation of quality and improvement for services the individual/family provides</a:t>
            </a:r>
          </a:p>
          <a:p>
            <a:r>
              <a:rPr lang="en-US" sz="1200" b="0" i="0" kern="1200" dirty="0">
                <a:solidFill>
                  <a:schemeClr val="tx1"/>
                </a:solidFill>
                <a:effectLst/>
                <a:latin typeface="Calibri" panose="020F0502020204030204" pitchFamily="34" charset="0"/>
                <a:ea typeface="+mn-ea"/>
                <a:cs typeface="+mn-cs"/>
              </a:rPr>
              <a:t>• Instruction and assistance as the individual/family implements the person’s support plan, including direct observation of service delivery</a:t>
            </a:r>
          </a:p>
          <a:p>
            <a:r>
              <a:rPr lang="en-US" sz="1200" b="0" i="0" kern="1200" dirty="0">
                <a:solidFill>
                  <a:schemeClr val="tx1"/>
                </a:solidFill>
                <a:effectLst/>
                <a:latin typeface="Calibri" panose="020F0502020204030204" pitchFamily="34" charset="0"/>
                <a:ea typeface="+mn-ea"/>
                <a:cs typeface="+mn-cs"/>
              </a:rPr>
              <a:t>• Evaluation of the effectiveness of services, methodologies and progress on the person's outcomes, based on the measurable and observable criteria to identify when the person achieves the desired outcome</a:t>
            </a:r>
          </a:p>
          <a:p>
            <a:r>
              <a:rPr lang="en-US" sz="1200" b="0" i="0" kern="1200" dirty="0">
                <a:solidFill>
                  <a:schemeClr val="tx1"/>
                </a:solidFill>
                <a:effectLst/>
                <a:latin typeface="Calibri" panose="020F0502020204030204" pitchFamily="34" charset="0"/>
                <a:ea typeface="+mn-ea"/>
                <a:cs typeface="+mn-cs"/>
              </a:rPr>
              <a:t>• Support to ensure all people who provide direct services complete the 245D staff orientation training and annual training</a:t>
            </a:r>
          </a:p>
          <a:p>
            <a:r>
              <a:rPr lang="en-US" sz="1200" b="0" i="0" kern="1200" dirty="0">
                <a:solidFill>
                  <a:schemeClr val="tx1"/>
                </a:solidFill>
                <a:effectLst/>
                <a:latin typeface="Calibri" panose="020F0502020204030204" pitchFamily="34" charset="0"/>
                <a:ea typeface="+mn-ea"/>
                <a:cs typeface="+mn-cs"/>
              </a:rPr>
              <a:t>• Coordination and referral for positive behavior interventions</a:t>
            </a:r>
          </a:p>
          <a:p>
            <a:r>
              <a:rPr lang="en-US" sz="1200" b="0" i="0" kern="1200" dirty="0">
                <a:solidFill>
                  <a:schemeClr val="tx1"/>
                </a:solidFill>
                <a:effectLst/>
                <a:latin typeface="Calibri" panose="020F0502020204030204" pitchFamily="34" charset="0"/>
                <a:ea typeface="+mn-ea"/>
                <a:cs typeface="+mn-cs"/>
              </a:rPr>
              <a:t>• Coordination of back-up support, when appropriate</a:t>
            </a:r>
          </a:p>
          <a:p>
            <a:r>
              <a:rPr lang="en-US" sz="1200" b="0" i="0" kern="1200" dirty="0">
                <a:solidFill>
                  <a:schemeClr val="tx1"/>
                </a:solidFill>
                <a:effectLst/>
                <a:latin typeface="Calibri" panose="020F0502020204030204" pitchFamily="34" charset="0"/>
                <a:ea typeface="+mn-ea"/>
                <a:cs typeface="+mn-cs"/>
              </a:rPr>
              <a:t>• Emergency planning</a:t>
            </a:r>
          </a:p>
          <a:p>
            <a:r>
              <a:rPr lang="en-US" sz="1200" b="0" i="0" kern="1200" dirty="0">
                <a:solidFill>
                  <a:schemeClr val="tx1"/>
                </a:solidFill>
                <a:effectLst/>
                <a:latin typeface="Calibri" panose="020F0502020204030204" pitchFamily="34" charset="0"/>
                <a:ea typeface="+mn-ea"/>
                <a:cs typeface="+mn-cs"/>
              </a:rPr>
              <a:t>• Daily documentation</a:t>
            </a:r>
          </a:p>
          <a:p>
            <a:r>
              <a:rPr lang="en-US" sz="1200" b="0" i="0" kern="1200" dirty="0">
                <a:solidFill>
                  <a:schemeClr val="tx1"/>
                </a:solidFill>
                <a:effectLst/>
                <a:latin typeface="Calibri" panose="020F0502020204030204" pitchFamily="34" charset="0"/>
                <a:ea typeface="+mn-ea"/>
                <a:cs typeface="+mn-cs"/>
              </a:rPr>
              <a:t>• Support for administering medications</a:t>
            </a:r>
          </a:p>
          <a:p>
            <a:r>
              <a:rPr lang="en-US" sz="1200" b="0" i="0" kern="1200" dirty="0">
                <a:solidFill>
                  <a:schemeClr val="tx1"/>
                </a:solidFill>
                <a:effectLst/>
                <a:latin typeface="Calibri" panose="020F0502020204030204" pitchFamily="34" charset="0"/>
                <a:ea typeface="+mn-ea"/>
                <a:cs typeface="+mn-cs"/>
              </a:rPr>
              <a:t>• Support for using person-centered practices</a:t>
            </a:r>
          </a:p>
          <a:p>
            <a:r>
              <a:rPr lang="en-US" sz="1200" b="0" i="0" kern="1200" dirty="0">
                <a:solidFill>
                  <a:schemeClr val="tx1"/>
                </a:solidFill>
                <a:effectLst/>
                <a:latin typeface="Calibri" panose="020F0502020204030204" pitchFamily="34" charset="0"/>
                <a:ea typeface="+mn-ea"/>
                <a:cs typeface="+mn-cs"/>
              </a:rPr>
              <a:t>• Explanation of rights and responsibilities.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3338359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8B240E6A-A42D-4F37-8ED3-3CA1F6582862}" type="slidenum">
              <a:rPr lang="en-US" smtClean="0"/>
              <a:t>25</a:t>
            </a:fld>
            <a:endParaRPr lang="en-US"/>
          </a:p>
        </p:txBody>
      </p:sp>
    </p:spTree>
    <p:extLst>
      <p:ext uri="{BB962C8B-B14F-4D97-AF65-F5344CB8AC3E}">
        <p14:creationId xmlns:p14="http://schemas.microsoft.com/office/powerpoint/2010/main" val="1863623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8B240E6A-A42D-4F37-8ED3-3CA1F6582862}" type="slidenum">
              <a:rPr lang="en-US" smtClean="0"/>
              <a:t>26</a:t>
            </a:fld>
            <a:endParaRPr lang="en-US"/>
          </a:p>
        </p:txBody>
      </p:sp>
    </p:spTree>
    <p:extLst>
      <p:ext uri="{BB962C8B-B14F-4D97-AF65-F5344CB8AC3E}">
        <p14:creationId xmlns:p14="http://schemas.microsoft.com/office/powerpoint/2010/main" val="4244355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panose="020F0502020204030204" pitchFamily="34" charset="0"/>
                <a:ea typeface="+mn-ea"/>
                <a:cs typeface="+mn-cs"/>
              </a:rPr>
              <a:t>Scott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6725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p:txBody>
      </p:sp>
      <p:sp>
        <p:nvSpPr>
          <p:cNvPr id="4" name="Slide Number Placeholder 3"/>
          <p:cNvSpPr>
            <a:spLocks noGrp="1"/>
          </p:cNvSpPr>
          <p:nvPr>
            <p:ph type="sldNum" sz="quarter" idx="10"/>
          </p:nvPr>
        </p:nvSpPr>
        <p:spPr/>
        <p:txBody>
          <a:bodyPr/>
          <a:lstStyle/>
          <a:p>
            <a:fld id="{8B240E6A-A42D-4F37-8ED3-3CA1F6582862}" type="slidenum">
              <a:rPr lang="en-US" smtClean="0"/>
              <a:t>28</a:t>
            </a:fld>
            <a:endParaRPr lang="en-US"/>
          </a:p>
        </p:txBody>
      </p:sp>
    </p:spTree>
    <p:extLst>
      <p:ext uri="{BB962C8B-B14F-4D97-AF65-F5344CB8AC3E}">
        <p14:creationId xmlns:p14="http://schemas.microsoft.com/office/powerpoint/2010/main" val="272651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p:txBody>
      </p:sp>
      <p:sp>
        <p:nvSpPr>
          <p:cNvPr id="4" name="Slide Number Placeholder 3"/>
          <p:cNvSpPr>
            <a:spLocks noGrp="1"/>
          </p:cNvSpPr>
          <p:nvPr>
            <p:ph type="sldNum" sz="quarter" idx="10"/>
          </p:nvPr>
        </p:nvSpPr>
        <p:spPr/>
        <p:txBody>
          <a:bodyPr/>
          <a:lstStyle/>
          <a:p>
            <a:fld id="{8B240E6A-A42D-4F37-8ED3-3CA1F6582862}" type="slidenum">
              <a:rPr lang="en-US" smtClean="0"/>
              <a:t>29</a:t>
            </a:fld>
            <a:endParaRPr lang="en-US"/>
          </a:p>
        </p:txBody>
      </p:sp>
    </p:spTree>
    <p:extLst>
      <p:ext uri="{BB962C8B-B14F-4D97-AF65-F5344CB8AC3E}">
        <p14:creationId xmlns:p14="http://schemas.microsoft.com/office/powerpoint/2010/main" val="404975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3</a:t>
            </a:fld>
            <a:endParaRPr lang="en-US"/>
          </a:p>
        </p:txBody>
      </p:sp>
    </p:spTree>
    <p:extLst>
      <p:ext uri="{BB962C8B-B14F-4D97-AF65-F5344CB8AC3E}">
        <p14:creationId xmlns:p14="http://schemas.microsoft.com/office/powerpoint/2010/main" val="2347505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Scott</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Support from the individual/family</a:t>
            </a:r>
          </a:p>
          <a:p>
            <a:r>
              <a:rPr lang="en-US" sz="1200" kern="1200" dirty="0">
                <a:solidFill>
                  <a:schemeClr val="tx1"/>
                </a:solidFill>
                <a:effectLst/>
                <a:latin typeface="+mn-lt"/>
                <a:ea typeface="+mn-ea"/>
                <a:cs typeface="+mn-cs"/>
              </a:rPr>
              <a:t>An individual/family who shares their home with an eligible person:</a:t>
            </a:r>
          </a:p>
          <a:p>
            <a:pPr lvl="0"/>
            <a:r>
              <a:rPr lang="en-US" sz="1200" kern="1200" dirty="0">
                <a:solidFill>
                  <a:schemeClr val="tx1"/>
                </a:solidFill>
                <a:effectLst/>
                <a:latin typeface="+mn-lt"/>
                <a:ea typeface="+mn-ea"/>
                <a:cs typeface="+mn-cs"/>
              </a:rPr>
              <a:t>Shares relationships and helps the person experience new things that are identified in their support plan and that are important to and for them</a:t>
            </a:r>
          </a:p>
          <a:p>
            <a:pPr lvl="0"/>
            <a:r>
              <a:rPr lang="en-US" sz="1200" kern="1200" dirty="0">
                <a:solidFill>
                  <a:schemeClr val="tx1"/>
                </a:solidFill>
                <a:effectLst/>
                <a:latin typeface="+mn-lt"/>
                <a:ea typeface="+mn-ea"/>
                <a:cs typeface="+mn-cs"/>
              </a:rPr>
              <a:t>Provides support that helps the person be healthy and safe (e.g., attending doctor appointments)</a:t>
            </a:r>
          </a:p>
          <a:p>
            <a:pPr lvl="0"/>
            <a:r>
              <a:rPr lang="en-US" sz="1200" kern="1200" dirty="0">
                <a:solidFill>
                  <a:schemeClr val="tx1"/>
                </a:solidFill>
                <a:effectLst/>
                <a:latin typeface="+mn-lt"/>
                <a:ea typeface="+mn-ea"/>
                <a:cs typeface="+mn-cs"/>
              </a:rPr>
              <a:t>Delivers services as identified on </a:t>
            </a:r>
            <a:r>
              <a:rPr lang="en-US" sz="1200" u="sng" kern="1200" dirty="0">
                <a:solidFill>
                  <a:schemeClr val="tx1"/>
                </a:solidFill>
                <a:effectLst/>
                <a:latin typeface="+mn-lt"/>
                <a:ea typeface="+mn-ea"/>
                <a:cs typeface="+mn-cs"/>
              </a:rPr>
              <a:t>CBSM – Adult foster care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CBSM – Residential habilitation – Provider-controlled</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Provides transportation or support to use public transportation, if needed.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Overall support of how</a:t>
            </a:r>
            <a:r>
              <a:rPr lang="en-US" sz="1200" kern="1200" baseline="0" dirty="0">
                <a:solidFill>
                  <a:schemeClr val="tx1"/>
                </a:solidFill>
                <a:effectLst/>
                <a:latin typeface="+mn-lt"/>
                <a:ea typeface="+mn-ea"/>
                <a:cs typeface="+mn-cs"/>
              </a:rPr>
              <a:t> the person wants to participate in their community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30</a:t>
            </a:fld>
            <a:endParaRPr lang="en-US"/>
          </a:p>
        </p:txBody>
      </p:sp>
    </p:spTree>
    <p:extLst>
      <p:ext uri="{BB962C8B-B14F-4D97-AF65-F5344CB8AC3E}">
        <p14:creationId xmlns:p14="http://schemas.microsoft.com/office/powerpoint/2010/main" val="185721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10"/>
          </p:nvPr>
        </p:nvSpPr>
        <p:spPr/>
        <p:txBody>
          <a:bodyPr/>
          <a:lstStyle/>
          <a:p>
            <a:fld id="{8B240E6A-A42D-4F37-8ED3-3CA1F6582862}" type="slidenum">
              <a:rPr lang="en-US" smtClean="0"/>
              <a:t>31</a:t>
            </a:fld>
            <a:endParaRPr lang="en-US"/>
          </a:p>
        </p:txBody>
      </p:sp>
    </p:spTree>
    <p:extLst>
      <p:ext uri="{BB962C8B-B14F-4D97-AF65-F5344CB8AC3E}">
        <p14:creationId xmlns:p14="http://schemas.microsoft.com/office/powerpoint/2010/main" val="341438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Heather</a:t>
            </a:r>
          </a:p>
        </p:txBody>
      </p:sp>
      <p:sp>
        <p:nvSpPr>
          <p:cNvPr id="4" name="Slide Number Placeholder 3"/>
          <p:cNvSpPr>
            <a:spLocks noGrp="1"/>
          </p:cNvSpPr>
          <p:nvPr>
            <p:ph type="sldNum" sz="quarter" idx="5"/>
          </p:nvPr>
        </p:nvSpPr>
        <p:spPr/>
        <p:txBody>
          <a:bodyPr/>
          <a:lstStyle/>
          <a:p>
            <a:fld id="{8B240E6A-A42D-4F37-8ED3-3CA1F6582862}" type="slidenum">
              <a:rPr lang="en-US" smtClean="0"/>
              <a:t>32</a:t>
            </a:fld>
            <a:endParaRPr lang="en-US"/>
          </a:p>
        </p:txBody>
      </p:sp>
    </p:spTree>
    <p:extLst>
      <p:ext uri="{BB962C8B-B14F-4D97-AF65-F5344CB8AC3E}">
        <p14:creationId xmlns:p14="http://schemas.microsoft.com/office/powerpoint/2010/main" val="1978502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p:txBody>
      </p:sp>
      <p:sp>
        <p:nvSpPr>
          <p:cNvPr id="4" name="Slide Number Placeholder 3"/>
          <p:cNvSpPr>
            <a:spLocks noGrp="1"/>
          </p:cNvSpPr>
          <p:nvPr>
            <p:ph type="sldNum" sz="quarter" idx="10"/>
          </p:nvPr>
        </p:nvSpPr>
        <p:spPr/>
        <p:txBody>
          <a:bodyPr/>
          <a:lstStyle/>
          <a:p>
            <a:fld id="{8B240E6A-A42D-4F37-8ED3-3CA1F6582862}" type="slidenum">
              <a:rPr lang="en-US" smtClean="0"/>
              <a:t>33</a:t>
            </a:fld>
            <a:endParaRPr lang="en-US"/>
          </a:p>
        </p:txBody>
      </p:sp>
    </p:spTree>
    <p:extLst>
      <p:ext uri="{BB962C8B-B14F-4D97-AF65-F5344CB8AC3E}">
        <p14:creationId xmlns:p14="http://schemas.microsoft.com/office/powerpoint/2010/main" val="714071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 </a:t>
            </a:r>
          </a:p>
          <a:p>
            <a:endParaRPr lang="en-US" dirty="0"/>
          </a:p>
          <a:p>
            <a:r>
              <a:rPr lang="en-US" dirty="0"/>
              <a:t>Additional resources</a:t>
            </a:r>
          </a:p>
          <a:p>
            <a:r>
              <a:rPr lang="en-US" dirty="0"/>
              <a:t>The Arc of Minnesota – Housing access services</a:t>
            </a:r>
          </a:p>
          <a:p>
            <a:r>
              <a:rPr lang="en-US" dirty="0"/>
              <a:t>CBSM – Housing access coordination</a:t>
            </a:r>
          </a:p>
          <a:p>
            <a:r>
              <a:rPr lang="en-US" dirty="0"/>
              <a:t>CBSM – Transitional services (BI, CAC, CADI, DD)</a:t>
            </a:r>
          </a:p>
          <a:p>
            <a:r>
              <a:rPr lang="en-US" dirty="0"/>
              <a:t>CBSM – Waiver/AC reimbursement for unforeseen circumstances</a:t>
            </a:r>
          </a:p>
          <a:p>
            <a:r>
              <a:rPr lang="en-US" dirty="0"/>
              <a:t>Minnesota Department of Health – Health care provider directory</a:t>
            </a:r>
          </a:p>
          <a:p>
            <a:r>
              <a:rPr lang="en-US" dirty="0"/>
              <a:t>Moving Home Minnesota Program Manual</a:t>
            </a:r>
          </a:p>
          <a:p>
            <a:r>
              <a:rPr lang="en-US" dirty="0"/>
              <a:t>My Move Plan Summary, DHS-3936 (PDF) (For more information, see CBSM – My Move Plan Summary)</a:t>
            </a:r>
          </a:p>
          <a:p>
            <a:r>
              <a:rPr lang="en-US" dirty="0"/>
              <a:t>Person-Centered, Informed Choice and Transition Protocol, DHS-3825 (PDF) (For more information, see CBSM – Person-Centered, Informed Choice and Transition Protocol)</a:t>
            </a:r>
          </a:p>
          <a:p>
            <a:r>
              <a:rPr lang="en-US" dirty="0"/>
              <a:t>Matching support – Michael Smull (video)</a:t>
            </a: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34</a:t>
            </a:fld>
            <a:endParaRPr lang="en-US"/>
          </a:p>
        </p:txBody>
      </p:sp>
    </p:spTree>
    <p:extLst>
      <p:ext uri="{BB962C8B-B14F-4D97-AF65-F5344CB8AC3E}">
        <p14:creationId xmlns:p14="http://schemas.microsoft.com/office/powerpoint/2010/main" val="151079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a:t>
            </a:r>
          </a:p>
          <a:p>
            <a:r>
              <a:rPr lang="en-US" dirty="0"/>
              <a:t>The Arc of Minnesota – Housing access services</a:t>
            </a:r>
          </a:p>
          <a:p>
            <a:r>
              <a:rPr lang="en-US" dirty="0"/>
              <a:t>CBSM – Housing access coordination</a:t>
            </a:r>
          </a:p>
          <a:p>
            <a:r>
              <a:rPr lang="en-US" dirty="0"/>
              <a:t>CBSM – Transitional services (BI, CAC, CADI, DD)</a:t>
            </a:r>
          </a:p>
          <a:p>
            <a:r>
              <a:rPr lang="en-US" dirty="0"/>
              <a:t>CBSM – Waiver/AC reimbursement for unforeseen circumstances</a:t>
            </a:r>
          </a:p>
          <a:p>
            <a:r>
              <a:rPr lang="en-US" dirty="0"/>
              <a:t>Minnesota Department of Health – Health care provider directory</a:t>
            </a:r>
          </a:p>
          <a:p>
            <a:r>
              <a:rPr lang="en-US" dirty="0"/>
              <a:t>Moving Home Minnesota Program Manual</a:t>
            </a:r>
          </a:p>
          <a:p>
            <a:r>
              <a:rPr lang="en-US" dirty="0"/>
              <a:t>My Move Plan Summary, DHS-3936 (PDF) (For more information, see CBSM – My Move Plan Summary)</a:t>
            </a:r>
          </a:p>
          <a:p>
            <a:r>
              <a:rPr lang="en-US" dirty="0"/>
              <a:t>Person-Centered, Informed Choice and Transition Protocol, DHS-3825 (PDF) (For more information, see CBSM – Person-Centered, Informed Choice and Transition Protocol)</a:t>
            </a:r>
          </a:p>
          <a:p>
            <a:r>
              <a:rPr lang="en-US" dirty="0"/>
              <a:t>Matching support – Michael Smull (video)</a:t>
            </a:r>
          </a:p>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35</a:t>
            </a:fld>
            <a:endParaRPr lang="en-US"/>
          </a:p>
        </p:txBody>
      </p:sp>
    </p:spTree>
    <p:extLst>
      <p:ext uri="{BB962C8B-B14F-4D97-AF65-F5344CB8AC3E}">
        <p14:creationId xmlns:p14="http://schemas.microsoft.com/office/powerpoint/2010/main" val="212395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40E6A-A42D-4F37-8ED3-3CA1F6582862}" type="slidenum">
              <a:rPr lang="en-US" smtClean="0"/>
              <a:t>36</a:t>
            </a:fld>
            <a:endParaRPr lang="en-US"/>
          </a:p>
        </p:txBody>
      </p:sp>
    </p:spTree>
    <p:extLst>
      <p:ext uri="{BB962C8B-B14F-4D97-AF65-F5344CB8AC3E}">
        <p14:creationId xmlns:p14="http://schemas.microsoft.com/office/powerpoint/2010/main" val="346017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71390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p:txBody>
      </p:sp>
      <p:sp>
        <p:nvSpPr>
          <p:cNvPr id="4" name="Slide Number Placeholder 3"/>
          <p:cNvSpPr>
            <a:spLocks noGrp="1"/>
          </p:cNvSpPr>
          <p:nvPr>
            <p:ph type="sldNum" sz="quarter" idx="10"/>
          </p:nvPr>
        </p:nvSpPr>
        <p:spPr/>
        <p:txBody>
          <a:bodyPr/>
          <a:lstStyle/>
          <a:p>
            <a:fld id="{8B240E6A-A42D-4F37-8ED3-3CA1F6582862}" type="slidenum">
              <a:rPr lang="en-US" smtClean="0"/>
              <a:t>5</a:t>
            </a:fld>
            <a:endParaRPr lang="en-US"/>
          </a:p>
        </p:txBody>
      </p:sp>
    </p:spTree>
    <p:extLst>
      <p:ext uri="{BB962C8B-B14F-4D97-AF65-F5344CB8AC3E}">
        <p14:creationId xmlns:p14="http://schemas.microsoft.com/office/powerpoint/2010/main" val="7065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panose="020F0502020204030204" pitchFamily="34" charset="0"/>
                <a:ea typeface="+mn-ea"/>
                <a:cs typeface="+mn-cs"/>
              </a:rPr>
              <a:t>Scott</a:t>
            </a:r>
          </a:p>
          <a:p>
            <a:endParaRPr lang="en-US" sz="1200" b="0" i="0" kern="1200" dirty="0">
              <a:solidFill>
                <a:schemeClr val="tx1"/>
              </a:solidFill>
              <a:effectLst/>
              <a:latin typeface="Calibri" panose="020F0502020204030204" pitchFamily="34" charset="0"/>
              <a:ea typeface="+mn-ea"/>
              <a:cs typeface="+mn-cs"/>
            </a:endParaRPr>
          </a:p>
          <a:p>
            <a:r>
              <a:rPr lang="en-US" sz="1200" b="0" i="0" kern="1200" dirty="0">
                <a:solidFill>
                  <a:schemeClr val="tx1"/>
                </a:solidFill>
                <a:effectLst/>
                <a:latin typeface="Calibri" panose="020F0502020204030204" pitchFamily="34" charset="0"/>
                <a:ea typeface="+mn-ea"/>
                <a:cs typeface="+mn-cs"/>
              </a:rPr>
              <a:t>Life sharing matches an adult age 18 or older who has a disability with an individual or family who will share their life, experiences, relationships and home, and also support the person using person-centered practices. In this arrangement, the individual/family owns or rents the home, and the county/tribal nation licenses the physical home.</a:t>
            </a:r>
          </a:p>
          <a:p>
            <a:r>
              <a:rPr lang="en-US" sz="1200" b="0" i="0" kern="1200" dirty="0">
                <a:solidFill>
                  <a:schemeClr val="tx1"/>
                </a:solidFill>
                <a:effectLst/>
                <a:latin typeface="Calibri" panose="020F0502020204030204" pitchFamily="34" charset="0"/>
                <a:ea typeface="+mn-ea"/>
                <a:cs typeface="+mn-cs"/>
              </a:rPr>
              <a:t>The individual/family does </a:t>
            </a:r>
            <a:r>
              <a:rPr lang="en-US" sz="1200" b="1" i="0" kern="1200" dirty="0">
                <a:solidFill>
                  <a:schemeClr val="tx1"/>
                </a:solidFill>
                <a:effectLst/>
                <a:latin typeface="Calibri" panose="020F0502020204030204" pitchFamily="34" charset="0"/>
                <a:ea typeface="+mn-ea"/>
                <a:cs typeface="+mn-cs"/>
              </a:rPr>
              <a:t>not</a:t>
            </a:r>
            <a:r>
              <a:rPr lang="en-US" sz="1200" b="0" i="0" kern="1200" dirty="0">
                <a:solidFill>
                  <a:schemeClr val="tx1"/>
                </a:solidFill>
                <a:effectLst/>
                <a:latin typeface="Calibri" panose="020F0502020204030204" pitchFamily="34" charset="0"/>
                <a:ea typeface="+mn-ea"/>
                <a:cs typeface="+mn-cs"/>
              </a:rPr>
              <a:t> need to enroll as a Minnesota Health Care Programs (MHCP) provider with a 245D license. Instead, the individual/family works with a life-sharing agency that offers consistent quality oversight of the arrangement and manages all 245D license compliance matters specific to the person’s support plan.</a:t>
            </a:r>
          </a:p>
          <a:p>
            <a:r>
              <a:rPr lang="en-US" sz="1200" b="0" i="0" kern="1200" dirty="0">
                <a:solidFill>
                  <a:schemeClr val="tx1"/>
                </a:solidFill>
                <a:effectLst/>
                <a:latin typeface="Calibri" panose="020F0502020204030204" pitchFamily="34" charset="0"/>
                <a:ea typeface="+mn-ea"/>
                <a:cs typeface="+mn-cs"/>
              </a:rPr>
              <a:t>If the individual/family chooses to enroll as an MHCP provider with a 245D license, the arrangement is </a:t>
            </a:r>
            <a:r>
              <a:rPr lang="en-US" sz="1200" b="1" i="0" kern="1200" dirty="0">
                <a:solidFill>
                  <a:schemeClr val="tx1"/>
                </a:solidFill>
                <a:effectLst/>
                <a:latin typeface="Calibri" panose="020F0502020204030204" pitchFamily="34" charset="0"/>
                <a:ea typeface="+mn-ea"/>
                <a:cs typeface="+mn-cs"/>
              </a:rPr>
              <a:t>not</a:t>
            </a:r>
            <a:r>
              <a:rPr lang="en-US" sz="1200" b="0" i="0" kern="1200" dirty="0">
                <a:solidFill>
                  <a:schemeClr val="tx1"/>
                </a:solidFill>
                <a:effectLst/>
                <a:latin typeface="Calibri" panose="020F0502020204030204" pitchFamily="34" charset="0"/>
                <a:ea typeface="+mn-ea"/>
                <a:cs typeface="+mn-cs"/>
              </a:rPr>
              <a:t> considered a life-sharing arrangement. Instead, the arrangement is considered family foster care. For information about 245D licensing requirements, see </a:t>
            </a:r>
            <a:r>
              <a:rPr lang="en-US" sz="1200" b="0" i="0" u="sng" kern="1200" dirty="0">
                <a:solidFill>
                  <a:schemeClr val="tx1"/>
                </a:solidFill>
                <a:effectLst/>
                <a:latin typeface="Calibri" panose="020F0502020204030204" pitchFamily="34" charset="0"/>
                <a:ea typeface="+mn-ea"/>
                <a:cs typeface="+mn-cs"/>
                <a:hlinkClick r:id="rId3"/>
              </a:rPr>
              <a:t>DHS – Licensing for 245D providers</a:t>
            </a:r>
            <a:r>
              <a:rPr lang="en-US" sz="1200" b="0" i="0" kern="1200" dirty="0">
                <a:solidFill>
                  <a:schemeClr val="tx1"/>
                </a:solidFill>
                <a:effectLst/>
                <a:latin typeface="Calibri" panose="020F0502020204030204" pitchFamily="34" charset="0"/>
                <a:ea typeface="+mn-ea"/>
                <a:cs typeface="+mn-cs"/>
              </a:rPr>
              <a:t>.</a:t>
            </a:r>
          </a:p>
          <a:p>
            <a:r>
              <a:rPr lang="en-US" sz="1200" b="0" i="0" kern="1200" dirty="0">
                <a:solidFill>
                  <a:schemeClr val="tx1"/>
                </a:solidFill>
                <a:effectLst/>
                <a:latin typeface="Calibri" panose="020F0502020204030204" pitchFamily="34" charset="0"/>
                <a:ea typeface="+mn-ea"/>
                <a:cs typeface="+mn-cs"/>
              </a:rPr>
              <a:t>A life-sharing arrangement can include </a:t>
            </a:r>
            <a:r>
              <a:rPr lang="en-US" sz="1200" b="1" i="0" kern="1200" dirty="0">
                <a:solidFill>
                  <a:schemeClr val="tx1"/>
                </a:solidFill>
                <a:effectLst/>
                <a:latin typeface="Calibri" panose="020F0502020204030204" pitchFamily="34" charset="0"/>
                <a:ea typeface="+mn-ea"/>
                <a:cs typeface="+mn-cs"/>
              </a:rPr>
              <a:t>up to</a:t>
            </a:r>
            <a:r>
              <a:rPr lang="en-US" sz="1200" b="0" i="0" kern="1200" dirty="0">
                <a:solidFill>
                  <a:schemeClr val="tx1"/>
                </a:solidFill>
                <a:effectLst/>
                <a:latin typeface="Calibri" panose="020F0502020204030204" pitchFamily="34" charset="0"/>
                <a:ea typeface="+mn-ea"/>
                <a:cs typeface="+mn-cs"/>
              </a:rPr>
              <a:t> </a:t>
            </a:r>
            <a:r>
              <a:rPr lang="en-US" sz="1200" b="1" i="0" kern="1200" dirty="0">
                <a:solidFill>
                  <a:schemeClr val="tx1"/>
                </a:solidFill>
                <a:effectLst/>
                <a:latin typeface="Calibri" panose="020F0502020204030204" pitchFamily="34" charset="0"/>
                <a:ea typeface="+mn-ea"/>
                <a:cs typeface="+mn-cs"/>
              </a:rPr>
              <a:t>two adults</a:t>
            </a:r>
            <a:r>
              <a:rPr lang="en-US" sz="1200" b="0" i="0" kern="1200" dirty="0">
                <a:solidFill>
                  <a:schemeClr val="tx1"/>
                </a:solidFill>
                <a:effectLst/>
                <a:latin typeface="Calibri" panose="020F0502020204030204" pitchFamily="34" charset="0"/>
                <a:ea typeface="+mn-ea"/>
                <a:cs typeface="+mn-cs"/>
              </a:rPr>
              <a:t> who use disability waiver services and choose to live together with an unrelated individual/family. The life-sharing arrangement cannot include more than two adults living in the same home. The lead agency must monitor the home to ensure it does not exceed the two-adult limit. For more information, see the </a:t>
            </a:r>
            <a:r>
              <a:rPr lang="en-US" sz="1200" b="0" i="0" u="sng" kern="1200" dirty="0">
                <a:solidFill>
                  <a:schemeClr val="tx1"/>
                </a:solidFill>
                <a:effectLst/>
                <a:latin typeface="Calibri" panose="020F0502020204030204" pitchFamily="34" charset="0"/>
                <a:ea typeface="+mn-ea"/>
                <a:cs typeface="+mn-cs"/>
                <a:hlinkClick r:id="rId4"/>
              </a:rPr>
              <a:t>eligibility section</a:t>
            </a:r>
            <a:r>
              <a:rPr lang="en-US" sz="1200" b="0" i="0" kern="1200" dirty="0">
                <a:solidFill>
                  <a:schemeClr val="tx1"/>
                </a:solidFill>
                <a:effectLst/>
                <a:latin typeface="Calibri" panose="020F0502020204030204" pitchFamily="34"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14238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8B240E6A-A42D-4F37-8ED3-3CA1F6582862}" type="slidenum">
              <a:rPr lang="en-US" smtClean="0"/>
              <a:t>7</a:t>
            </a:fld>
            <a:endParaRPr lang="en-US"/>
          </a:p>
        </p:txBody>
      </p:sp>
    </p:spTree>
    <p:extLst>
      <p:ext uri="{BB962C8B-B14F-4D97-AF65-F5344CB8AC3E}">
        <p14:creationId xmlns:p14="http://schemas.microsoft.com/office/powerpoint/2010/main" val="154137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10"/>
          </p:nvPr>
        </p:nvSpPr>
        <p:spPr/>
        <p:txBody>
          <a:bodyPr/>
          <a:lstStyle/>
          <a:p>
            <a:fld id="{8B240E6A-A42D-4F37-8ED3-3CA1F6582862}" type="slidenum">
              <a:rPr lang="en-US" smtClean="0"/>
              <a:t>8</a:t>
            </a:fld>
            <a:endParaRPr lang="en-US"/>
          </a:p>
        </p:txBody>
      </p:sp>
    </p:spTree>
    <p:extLst>
      <p:ext uri="{BB962C8B-B14F-4D97-AF65-F5344CB8AC3E}">
        <p14:creationId xmlns:p14="http://schemas.microsoft.com/office/powerpoint/2010/main" val="26210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panose="020F0502020204030204" pitchFamily="34" charset="0"/>
                <a:ea typeface="+mn-ea"/>
                <a:cs typeface="+mn-cs"/>
              </a:rPr>
              <a:t>Scott</a:t>
            </a:r>
          </a:p>
          <a:p>
            <a:endParaRPr lang="en-US" sz="1200" b="0" i="0" kern="1200" dirty="0">
              <a:solidFill>
                <a:schemeClr val="tx1"/>
              </a:solidFill>
              <a:effectLst/>
              <a:latin typeface="Calibri" panose="020F0502020204030204" pitchFamily="34" charset="0"/>
              <a:ea typeface="+mn-ea"/>
              <a:cs typeface="+mn-cs"/>
            </a:endParaRPr>
          </a:p>
          <a:p>
            <a:r>
              <a:rPr lang="en-US" sz="1200" b="0" i="0" kern="1200" dirty="0">
                <a:solidFill>
                  <a:schemeClr val="tx1"/>
                </a:solidFill>
                <a:effectLst/>
                <a:latin typeface="Calibri" panose="020F0502020204030204" pitchFamily="34" charset="0"/>
                <a:ea typeface="+mn-ea"/>
                <a:cs typeface="+mn-cs"/>
              </a:rPr>
              <a:t>The individual/family chooses the life-sharing agency at the beginning of the matching process, in partnership with the person who receives services. Together, they negotiate an agreement or contract about the support they need from the life-sharing agency. If desired, the individual/family can choose two different life-sharing agencies: one for the matching process and one for ongoing support.</a:t>
            </a:r>
          </a:p>
          <a:p>
            <a:endParaRPr lang="en-US" sz="1200" b="0" i="0" kern="1200" dirty="0">
              <a:solidFill>
                <a:schemeClr val="tx1"/>
              </a:solidFill>
              <a:effectLst/>
              <a:latin typeface="Calibri" panose="020F0502020204030204" pitchFamily="34" charset="0"/>
              <a:ea typeface="+mn-ea"/>
              <a:cs typeface="+mn-cs"/>
            </a:endParaRPr>
          </a:p>
          <a:p>
            <a:r>
              <a:rPr lang="en-US" sz="1200" b="0" i="0" kern="1200" dirty="0">
                <a:solidFill>
                  <a:schemeClr val="tx1"/>
                </a:solidFill>
                <a:effectLst/>
                <a:latin typeface="Calibri" panose="020F0502020204030204" pitchFamily="34" charset="0"/>
                <a:ea typeface="+mn-ea"/>
                <a:cs typeface="+mn-cs"/>
              </a:rPr>
              <a:t>The life-sharing agency provides support through family training and counseling (for matching) and family residential services (for ongoing support). These services are DHS enrollment-required services. For more information about enrollment-required services, see </a:t>
            </a:r>
            <a:r>
              <a:rPr lang="en-US" sz="1200" b="0" i="0" u="sng" kern="1200" dirty="0">
                <a:solidFill>
                  <a:schemeClr val="tx1"/>
                </a:solidFill>
                <a:effectLst/>
                <a:latin typeface="Calibri" panose="020F0502020204030204" pitchFamily="34" charset="0"/>
                <a:ea typeface="+mn-ea"/>
                <a:cs typeface="+mn-cs"/>
              </a:rPr>
              <a:t>CBSM – Waiver/AC service provider overview</a:t>
            </a:r>
            <a:r>
              <a:rPr lang="en-US" sz="1200" b="0" i="0" kern="1200" dirty="0">
                <a:solidFill>
                  <a:schemeClr val="tx1"/>
                </a:solidFill>
                <a:effectLst/>
                <a:latin typeface="Calibri" panose="020F0502020204030204" pitchFamily="34" charset="0"/>
                <a:ea typeface="+mn-ea"/>
                <a:cs typeface="+mn-cs"/>
              </a:rPr>
              <a:t>.</a:t>
            </a:r>
          </a:p>
          <a:p>
            <a:r>
              <a:rPr lang="en-US" sz="1200" b="0" i="0" kern="1200" dirty="0">
                <a:solidFill>
                  <a:schemeClr val="tx1"/>
                </a:solidFill>
                <a:effectLst/>
                <a:latin typeface="Calibri" panose="020F0502020204030204" pitchFamily="34" charset="0"/>
                <a:ea typeface="+mn-ea"/>
                <a:cs typeface="+mn-cs"/>
              </a:rPr>
              <a:t>The payment the life-sharing agency receives for ongoing support through family residential services depends on the needs of the person and individual/family.</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785418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8" y="-7795"/>
            <a:ext cx="12195097" cy="52655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20485" y="1122363"/>
            <a:ext cx="10972800" cy="186903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20485" y="3205897"/>
            <a:ext cx="10972800" cy="5300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CDD22B5B-2D55-4793-BB79-FB5BEA43C680}"/>
              </a:ext>
            </a:extLst>
          </p:cNvPr>
          <p:cNvSpPr/>
          <p:nvPr userDrawn="1"/>
        </p:nvSpPr>
        <p:spPr>
          <a:xfrm>
            <a:off x="10953206" y="5799909"/>
            <a:ext cx="1238794" cy="1058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DD76F317-EC24-459D-B56B-35109805D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4707" y="5539690"/>
            <a:ext cx="2468880" cy="1024180"/>
          </a:xfrm>
          <a:prstGeom prst="rect">
            <a:avLst/>
          </a:prstGeom>
        </p:spPr>
      </p:pic>
    </p:spTree>
    <p:extLst>
      <p:ext uri="{BB962C8B-B14F-4D97-AF65-F5344CB8AC3E}">
        <p14:creationId xmlns:p14="http://schemas.microsoft.com/office/powerpoint/2010/main" val="197151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7A5F-4166-4BBE-A759-C7EEBCA223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AE955-30AE-40D9-8EE1-0BF752091165}"/>
              </a:ext>
            </a:extLst>
          </p:cNvPr>
          <p:cNvSpPr>
            <a:spLocks noGrp="1"/>
          </p:cNvSpPr>
          <p:nvPr>
            <p:ph idx="1"/>
          </p:nvPr>
        </p:nvSpPr>
        <p:spPr>
          <a:xfrm>
            <a:off x="883920" y="1596920"/>
            <a:ext cx="1042416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19C19A-B9F7-469F-89D1-0D7692D94241}"/>
              </a:ext>
            </a:extLst>
          </p:cNvPr>
          <p:cNvSpPr>
            <a:spLocks noGrp="1"/>
          </p:cNvSpPr>
          <p:nvPr>
            <p:ph type="ftr" sz="quarter" idx="11"/>
          </p:nvPr>
        </p:nvSpPr>
        <p:spPr>
          <a:xfrm>
            <a:off x="883920" y="6183665"/>
            <a:ext cx="9370422" cy="365125"/>
          </a:xfrm>
        </p:spPr>
        <p:txBody>
          <a:bodyPr/>
          <a:lstStyle/>
          <a:p>
            <a:endParaRPr lang="en-US"/>
          </a:p>
        </p:txBody>
      </p:sp>
      <p:sp>
        <p:nvSpPr>
          <p:cNvPr id="6" name="Slide Number Placeholder 5">
            <a:extLst>
              <a:ext uri="{FF2B5EF4-FFF2-40B4-BE49-F238E27FC236}">
                <a16:creationId xmlns:a16="http://schemas.microsoft.com/office/drawing/2014/main" id="{C301BDEC-E938-4644-9501-4EA07BB9082F}"/>
              </a:ext>
            </a:extLst>
          </p:cNvPr>
          <p:cNvSpPr>
            <a:spLocks noGrp="1"/>
          </p:cNvSpPr>
          <p:nvPr>
            <p:ph type="sldNum" sz="quarter" idx="12"/>
          </p:nvPr>
        </p:nvSpPr>
        <p:spPr/>
        <p:txBody>
          <a:bodyPr/>
          <a:lstStyle/>
          <a:p>
            <a:fld id="{9D8EB7B1-E934-4B3B-8886-7B1F2B342BCA}" type="slidenum">
              <a:rPr lang="en-US" smtClean="0"/>
              <a:t>‹#›</a:t>
            </a:fld>
            <a:endParaRPr lang="en-US"/>
          </a:p>
        </p:txBody>
      </p:sp>
    </p:spTree>
    <p:extLst>
      <p:ext uri="{BB962C8B-B14F-4D97-AF65-F5344CB8AC3E}">
        <p14:creationId xmlns:p14="http://schemas.microsoft.com/office/powerpoint/2010/main" val="8597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itle + Two-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42FF-D0BB-4B00-B1A6-70142A249A9B}"/>
              </a:ext>
            </a:extLst>
          </p:cNvPr>
          <p:cNvSpPr>
            <a:spLocks noGrp="1"/>
          </p:cNvSpPr>
          <p:nvPr>
            <p:ph sz="half" idx="1"/>
          </p:nvPr>
        </p:nvSpPr>
        <p:spPr>
          <a:xfrm>
            <a:off x="883919"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B10FC2-2766-4747-8956-9B30FCB19CFE}"/>
              </a:ext>
            </a:extLst>
          </p:cNvPr>
          <p:cNvSpPr>
            <a:spLocks noGrp="1"/>
          </p:cNvSpPr>
          <p:nvPr>
            <p:ph sz="half" idx="2"/>
          </p:nvPr>
        </p:nvSpPr>
        <p:spPr>
          <a:xfrm>
            <a:off x="6278880"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Tree>
    <p:extLst>
      <p:ext uri="{BB962C8B-B14F-4D97-AF65-F5344CB8AC3E}">
        <p14:creationId xmlns:p14="http://schemas.microsoft.com/office/powerpoint/2010/main" val="189439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900E-71EA-4CA2-8D4C-C1A482DD859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4A80527-3F6B-4AC8-96A0-2C9849B8D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CC300C-043B-4ECF-9485-3048253FA514}"/>
              </a:ext>
            </a:extLst>
          </p:cNvPr>
          <p:cNvSpPr>
            <a:spLocks noGrp="1"/>
          </p:cNvSpPr>
          <p:nvPr>
            <p:ph type="sldNum" sz="quarter" idx="12"/>
          </p:nvPr>
        </p:nvSpPr>
        <p:spPr/>
        <p:txBody>
          <a:bodyPr/>
          <a:lstStyle/>
          <a:p>
            <a:fld id="{9D8EB7B1-E934-4B3B-8886-7B1F2B342BCA}" type="slidenum">
              <a:rPr lang="en-US" smtClean="0"/>
              <a:t>‹#›</a:t>
            </a:fld>
            <a:endParaRPr lang="en-US"/>
          </a:p>
        </p:txBody>
      </p:sp>
    </p:spTree>
    <p:extLst>
      <p:ext uri="{BB962C8B-B14F-4D97-AF65-F5344CB8AC3E}">
        <p14:creationId xmlns:p14="http://schemas.microsoft.com/office/powerpoint/2010/main" val="221479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C1446F-AD7F-41DF-BC82-4B379AA07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15DF8-0B68-495B-9FB9-1E5774C5E25C}"/>
              </a:ext>
            </a:extLst>
          </p:cNvPr>
          <p:cNvSpPr>
            <a:spLocks noGrp="1"/>
          </p:cNvSpPr>
          <p:nvPr>
            <p:ph type="sldNum" sz="quarter" idx="12"/>
          </p:nvPr>
        </p:nvSpPr>
        <p:spPr/>
        <p:txBody>
          <a:bodyPr/>
          <a:lstStyle/>
          <a:p>
            <a:fld id="{9D8EB7B1-E934-4B3B-8886-7B1F2B342BCA}" type="slidenum">
              <a:rPr lang="en-US" smtClean="0"/>
              <a:t>‹#›</a:t>
            </a:fld>
            <a:endParaRPr lang="en-US"/>
          </a:p>
        </p:txBody>
      </p:sp>
    </p:spTree>
    <p:extLst>
      <p:ext uri="{BB962C8B-B14F-4D97-AF65-F5344CB8AC3E}">
        <p14:creationId xmlns:p14="http://schemas.microsoft.com/office/powerpoint/2010/main" val="4199094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42FF-D0BB-4B00-B1A6-70142A249A9B}"/>
              </a:ext>
            </a:extLst>
          </p:cNvPr>
          <p:cNvSpPr>
            <a:spLocks noGrp="1"/>
          </p:cNvSpPr>
          <p:nvPr>
            <p:ph sz="half" idx="1"/>
          </p:nvPr>
        </p:nvSpPr>
        <p:spPr>
          <a:xfrm>
            <a:off x="883919"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9" name="Picture Placeholder 7">
            <a:extLst>
              <a:ext uri="{FF2B5EF4-FFF2-40B4-BE49-F238E27FC236}">
                <a16:creationId xmlns:a16="http://schemas.microsoft.com/office/drawing/2014/main" id="{01418684-7EA8-4F28-92FC-87CC6B7DCB20}"/>
              </a:ext>
            </a:extLst>
          </p:cNvPr>
          <p:cNvSpPr>
            <a:spLocks noGrp="1"/>
          </p:cNvSpPr>
          <p:nvPr>
            <p:ph type="pic" sz="quarter" idx="13"/>
          </p:nvPr>
        </p:nvSpPr>
        <p:spPr>
          <a:xfrm>
            <a:off x="6278880" y="1597034"/>
            <a:ext cx="5029200" cy="4206240"/>
          </a:xfrm>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232942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ontent + 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42FF-D0BB-4B00-B1A6-70142A249A9B}"/>
              </a:ext>
            </a:extLst>
          </p:cNvPr>
          <p:cNvSpPr>
            <a:spLocks noGrp="1"/>
          </p:cNvSpPr>
          <p:nvPr>
            <p:ph sz="half" idx="1"/>
          </p:nvPr>
        </p:nvSpPr>
        <p:spPr>
          <a:xfrm>
            <a:off x="6278880"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9" name="Picture Placeholder 7">
            <a:extLst>
              <a:ext uri="{FF2B5EF4-FFF2-40B4-BE49-F238E27FC236}">
                <a16:creationId xmlns:a16="http://schemas.microsoft.com/office/drawing/2014/main" id="{01418684-7EA8-4F28-92FC-87CC6B7DCB20}"/>
              </a:ext>
            </a:extLst>
          </p:cNvPr>
          <p:cNvSpPr>
            <a:spLocks noGrp="1"/>
          </p:cNvSpPr>
          <p:nvPr>
            <p:ph type="pic" sz="quarter" idx="13"/>
          </p:nvPr>
        </p:nvSpPr>
        <p:spPr>
          <a:xfrm>
            <a:off x="883919" y="1597034"/>
            <a:ext cx="5029200" cy="4206240"/>
          </a:xfrm>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1374397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9" name="Picture Placeholder 7">
            <a:extLst>
              <a:ext uri="{FF2B5EF4-FFF2-40B4-BE49-F238E27FC236}">
                <a16:creationId xmlns:a16="http://schemas.microsoft.com/office/drawing/2014/main" id="{01418684-7EA8-4F28-92FC-87CC6B7DCB20}"/>
              </a:ext>
            </a:extLst>
          </p:cNvPr>
          <p:cNvSpPr>
            <a:spLocks noGrp="1"/>
          </p:cNvSpPr>
          <p:nvPr>
            <p:ph type="pic" sz="quarter" idx="13"/>
          </p:nvPr>
        </p:nvSpPr>
        <p:spPr>
          <a:xfrm>
            <a:off x="883919" y="1597034"/>
            <a:ext cx="10424160" cy="4206240"/>
          </a:xfrm>
        </p:spPr>
        <p:txBody>
          <a:bodyPr anchor="ctr" anchorCtr="0"/>
          <a:lstStyle>
            <a:lvl1pPr marL="0" indent="0" algn="ctr">
              <a:buNone/>
              <a:defRPr/>
            </a:lvl1pPr>
          </a:lstStyle>
          <a:p>
            <a:r>
              <a:rPr lang="en-US"/>
              <a:t>Click icon to add picture</a:t>
            </a:r>
          </a:p>
        </p:txBody>
      </p:sp>
    </p:spTree>
    <p:extLst>
      <p:ext uri="{BB962C8B-B14F-4D97-AF65-F5344CB8AC3E}">
        <p14:creationId xmlns:p14="http://schemas.microsoft.com/office/powerpoint/2010/main" val="213803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Full-Screen Photo">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1418684-7EA8-4F28-92FC-87CC6B7DCB20}"/>
              </a:ext>
            </a:extLst>
          </p:cNvPr>
          <p:cNvSpPr>
            <a:spLocks noGrp="1"/>
          </p:cNvSpPr>
          <p:nvPr>
            <p:ph type="pic" sz="quarter" idx="13"/>
          </p:nvPr>
        </p:nvSpPr>
        <p:spPr>
          <a:xfrm>
            <a:off x="0" y="1"/>
            <a:ext cx="12192000" cy="6858000"/>
          </a:xfrm>
        </p:spPr>
        <p:txBody>
          <a:bodyPr anchor="ctr" anchorCtr="0"/>
          <a:lstStyle>
            <a:lvl1pPr marL="0" indent="0" algn="ctr">
              <a:buNone/>
              <a:defRPr/>
            </a:lvl1pPr>
          </a:lstStyle>
          <a:p>
            <a:r>
              <a:rPr lang="en-US"/>
              <a:t>Click icon to add picture</a:t>
            </a:r>
          </a:p>
        </p:txBody>
      </p:sp>
      <p:sp>
        <p:nvSpPr>
          <p:cNvPr id="3" name="Rectangle 2">
            <a:extLst>
              <a:ext uri="{FF2B5EF4-FFF2-40B4-BE49-F238E27FC236}">
                <a16:creationId xmlns:a16="http://schemas.microsoft.com/office/drawing/2014/main" id="{AA3AABFF-AF0C-48F0-852D-315F84A6FDC6}"/>
              </a:ext>
            </a:extLst>
          </p:cNvPr>
          <p:cNvSpPr/>
          <p:nvPr userDrawn="1"/>
        </p:nvSpPr>
        <p:spPr>
          <a:xfrm>
            <a:off x="476794" y="0"/>
            <a:ext cx="11715206" cy="31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CC2835F1-BC94-43D2-A4C1-E536183C3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3252709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creen Photo">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1418684-7EA8-4F28-92FC-87CC6B7DCB20}"/>
              </a:ext>
            </a:extLst>
          </p:cNvPr>
          <p:cNvSpPr>
            <a:spLocks noGrp="1"/>
          </p:cNvSpPr>
          <p:nvPr>
            <p:ph type="pic" sz="quarter" idx="13"/>
          </p:nvPr>
        </p:nvSpPr>
        <p:spPr>
          <a:xfrm>
            <a:off x="0" y="1"/>
            <a:ext cx="12192000" cy="6858000"/>
          </a:xfrm>
        </p:spPr>
        <p:txBody>
          <a:bodyPr anchor="ctr" anchorCtr="0"/>
          <a:lstStyle>
            <a:lvl1pPr marL="0" indent="0" algn="ctr">
              <a:buNone/>
              <a:defRPr/>
            </a:lvl1pPr>
          </a:lstStyle>
          <a:p>
            <a:r>
              <a:rPr lang="en-US"/>
              <a:t>Click icon to add picture</a:t>
            </a:r>
          </a:p>
        </p:txBody>
      </p:sp>
      <p:sp>
        <p:nvSpPr>
          <p:cNvPr id="3" name="Rectangle 2">
            <a:extLst>
              <a:ext uri="{FF2B5EF4-FFF2-40B4-BE49-F238E27FC236}">
                <a16:creationId xmlns:a16="http://schemas.microsoft.com/office/drawing/2014/main" id="{AA3AABFF-AF0C-48F0-852D-315F84A6FDC6}"/>
              </a:ext>
            </a:extLst>
          </p:cNvPr>
          <p:cNvSpPr/>
          <p:nvPr userDrawn="1"/>
        </p:nvSpPr>
        <p:spPr>
          <a:xfrm>
            <a:off x="476794" y="0"/>
            <a:ext cx="11715206" cy="31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CC2835F1-BC94-43D2-A4C1-E536183C3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1788566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8" name="Media Placeholder 3">
            <a:extLst>
              <a:ext uri="{FF2B5EF4-FFF2-40B4-BE49-F238E27FC236}">
                <a16:creationId xmlns:a16="http://schemas.microsoft.com/office/drawing/2014/main" id="{8A580834-8BB4-40E2-821C-696579FA0E15}"/>
              </a:ext>
            </a:extLst>
          </p:cNvPr>
          <p:cNvSpPr>
            <a:spLocks noGrp="1"/>
          </p:cNvSpPr>
          <p:nvPr>
            <p:ph type="media" sz="quarter" idx="14"/>
          </p:nvPr>
        </p:nvSpPr>
        <p:spPr>
          <a:xfrm>
            <a:off x="884238" y="1597025"/>
            <a:ext cx="10423525" cy="4206875"/>
          </a:xfrm>
        </p:spPr>
        <p:txBody>
          <a:bodyPr anchor="ctr" anchorCtr="0"/>
          <a:lstStyle>
            <a:lvl1pPr marL="0" indent="0" algn="ctr">
              <a:buNone/>
              <a:defRPr/>
            </a:lvl1pPr>
          </a:lstStyle>
          <a:p>
            <a:r>
              <a:rPr lang="en-US"/>
              <a:t>Click icon to add media</a:t>
            </a:r>
          </a:p>
        </p:txBody>
      </p:sp>
    </p:spTree>
    <p:extLst>
      <p:ext uri="{BB962C8B-B14F-4D97-AF65-F5344CB8AC3E}">
        <p14:creationId xmlns:p14="http://schemas.microsoft.com/office/powerpoint/2010/main" val="751234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386E-474C-1A44-8CDB-42449942330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FDB5572-635C-524E-83E1-7B5D3D6E3D3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BEBE1CC3-5364-0844-BAF0-1FBE436CCF90}"/>
              </a:ext>
            </a:extLst>
          </p:cNvPr>
          <p:cNvSpPr>
            <a:spLocks noGrp="1"/>
          </p:cNvSpPr>
          <p:nvPr>
            <p:ph type="sldNum" sz="quarter" idx="11"/>
          </p:nvPr>
        </p:nvSpPr>
        <p:spPr/>
        <p:txBody>
          <a:bodyPr/>
          <a:lstStyle/>
          <a:p>
            <a:fld id="{9D8EB7B1-E934-4B3B-8886-7B1F2B342BCA}" type="slidenum">
              <a:rPr lang="en-US" smtClean="0"/>
              <a:pPr/>
              <a:t>‹#›</a:t>
            </a:fld>
            <a:endParaRPr lang="en-US"/>
          </a:p>
        </p:txBody>
      </p:sp>
    </p:spTree>
    <p:extLst>
      <p:ext uri="{BB962C8B-B14F-4D97-AF65-F5344CB8AC3E}">
        <p14:creationId xmlns:p14="http://schemas.microsoft.com/office/powerpoint/2010/main" val="3806485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Vide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AABFF-AF0C-48F0-852D-315F84A6FDC6}"/>
              </a:ext>
            </a:extLst>
          </p:cNvPr>
          <p:cNvSpPr/>
          <p:nvPr userDrawn="1"/>
        </p:nvSpPr>
        <p:spPr>
          <a:xfrm>
            <a:off x="476794" y="0"/>
            <a:ext cx="11715206" cy="31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edia Placeholder 3">
            <a:extLst>
              <a:ext uri="{FF2B5EF4-FFF2-40B4-BE49-F238E27FC236}">
                <a16:creationId xmlns:a16="http://schemas.microsoft.com/office/drawing/2014/main" id="{22C5E185-1EA5-4F55-B04C-B1DFFCA2D954}"/>
              </a:ext>
            </a:extLst>
          </p:cNvPr>
          <p:cNvSpPr>
            <a:spLocks noGrp="1"/>
          </p:cNvSpPr>
          <p:nvPr>
            <p:ph type="media" sz="quarter" idx="14"/>
          </p:nvPr>
        </p:nvSpPr>
        <p:spPr>
          <a:xfrm>
            <a:off x="0" y="1"/>
            <a:ext cx="12192000" cy="6858000"/>
          </a:xfrm>
        </p:spPr>
        <p:txBody>
          <a:bodyPr anchor="ctr" anchorCtr="0"/>
          <a:lstStyle>
            <a:lvl1pPr marL="0" indent="0" algn="ctr">
              <a:buNone/>
              <a:defRPr/>
            </a:lvl1pPr>
          </a:lstStyle>
          <a:p>
            <a:r>
              <a:rPr lang="en-US"/>
              <a:t>Click icon to add media</a:t>
            </a:r>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pic>
        <p:nvPicPr>
          <p:cNvPr id="8" name="Picture 7" descr="Logo, icon&#10;&#10;Description automatically generated">
            <a:extLst>
              <a:ext uri="{FF2B5EF4-FFF2-40B4-BE49-F238E27FC236}">
                <a16:creationId xmlns:a16="http://schemas.microsoft.com/office/drawing/2014/main" id="{CC2835F1-BC94-43D2-A4C1-E536183C39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20344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 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42FF-D0BB-4B00-B1A6-70142A249A9B}"/>
              </a:ext>
            </a:extLst>
          </p:cNvPr>
          <p:cNvSpPr>
            <a:spLocks noGrp="1"/>
          </p:cNvSpPr>
          <p:nvPr>
            <p:ph sz="half" idx="1"/>
          </p:nvPr>
        </p:nvSpPr>
        <p:spPr>
          <a:xfrm>
            <a:off x="883919"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8" name="Chart Placeholder 3">
            <a:extLst>
              <a:ext uri="{FF2B5EF4-FFF2-40B4-BE49-F238E27FC236}">
                <a16:creationId xmlns:a16="http://schemas.microsoft.com/office/drawing/2014/main" id="{11FBF84A-2D75-40A5-B2DF-4953B7163F18}"/>
              </a:ext>
            </a:extLst>
          </p:cNvPr>
          <p:cNvSpPr>
            <a:spLocks noGrp="1"/>
          </p:cNvSpPr>
          <p:nvPr>
            <p:ph type="chart" sz="quarter" idx="15"/>
          </p:nvPr>
        </p:nvSpPr>
        <p:spPr>
          <a:xfrm>
            <a:off x="6278880" y="1597025"/>
            <a:ext cx="5029200" cy="4206875"/>
          </a:xfrm>
        </p:spPr>
        <p:txBody>
          <a:bodyPr anchor="ctr" anchorCtr="0"/>
          <a:lstStyle>
            <a:lvl1pPr marL="0" indent="0" algn="ctr">
              <a:buNone/>
              <a:defRPr/>
            </a:lvl1pPr>
          </a:lstStyle>
          <a:p>
            <a:r>
              <a:rPr lang="en-US"/>
              <a:t>Click icon to add chart</a:t>
            </a:r>
          </a:p>
        </p:txBody>
      </p:sp>
    </p:spTree>
    <p:extLst>
      <p:ext uri="{BB962C8B-B14F-4D97-AF65-F5344CB8AC3E}">
        <p14:creationId xmlns:p14="http://schemas.microsoft.com/office/powerpoint/2010/main" val="4195899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 Char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42FF-D0BB-4B00-B1A6-70142A249A9B}"/>
              </a:ext>
            </a:extLst>
          </p:cNvPr>
          <p:cNvSpPr>
            <a:spLocks noGrp="1"/>
          </p:cNvSpPr>
          <p:nvPr>
            <p:ph sz="half" idx="1"/>
          </p:nvPr>
        </p:nvSpPr>
        <p:spPr>
          <a:xfrm>
            <a:off x="6278880"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10" name="Chart Placeholder 3">
            <a:extLst>
              <a:ext uri="{FF2B5EF4-FFF2-40B4-BE49-F238E27FC236}">
                <a16:creationId xmlns:a16="http://schemas.microsoft.com/office/drawing/2014/main" id="{1D0B29E2-3A8B-489C-8018-75D5163A9F8B}"/>
              </a:ext>
            </a:extLst>
          </p:cNvPr>
          <p:cNvSpPr>
            <a:spLocks noGrp="1"/>
          </p:cNvSpPr>
          <p:nvPr>
            <p:ph type="chart" sz="quarter" idx="15"/>
          </p:nvPr>
        </p:nvSpPr>
        <p:spPr>
          <a:xfrm>
            <a:off x="884238" y="1597025"/>
            <a:ext cx="5028881" cy="4206875"/>
          </a:xfrm>
        </p:spPr>
        <p:txBody>
          <a:bodyPr anchor="ctr" anchorCtr="0"/>
          <a:lstStyle>
            <a:lvl1pPr marL="0" indent="0" algn="ctr">
              <a:buNone/>
              <a:defRPr/>
            </a:lvl1pPr>
          </a:lstStyle>
          <a:p>
            <a:r>
              <a:rPr lang="en-US"/>
              <a:t>Click icon to add chart</a:t>
            </a:r>
          </a:p>
        </p:txBody>
      </p:sp>
    </p:spTree>
    <p:extLst>
      <p:ext uri="{BB962C8B-B14F-4D97-AF65-F5344CB8AC3E}">
        <p14:creationId xmlns:p14="http://schemas.microsoft.com/office/powerpoint/2010/main" val="57691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10" name="Chart Placeholder 3">
            <a:extLst>
              <a:ext uri="{FF2B5EF4-FFF2-40B4-BE49-F238E27FC236}">
                <a16:creationId xmlns:a16="http://schemas.microsoft.com/office/drawing/2014/main" id="{1D0B29E2-3A8B-489C-8018-75D5163A9F8B}"/>
              </a:ext>
            </a:extLst>
          </p:cNvPr>
          <p:cNvSpPr>
            <a:spLocks noGrp="1"/>
          </p:cNvSpPr>
          <p:nvPr>
            <p:ph type="chart" sz="quarter" idx="15"/>
          </p:nvPr>
        </p:nvSpPr>
        <p:spPr>
          <a:xfrm>
            <a:off x="884238" y="1597025"/>
            <a:ext cx="5028881" cy="4206875"/>
          </a:xfrm>
        </p:spPr>
        <p:txBody>
          <a:bodyPr anchor="ctr" anchorCtr="0"/>
          <a:lstStyle>
            <a:lvl1pPr marL="0" indent="0" algn="ctr">
              <a:buNone/>
              <a:defRPr/>
            </a:lvl1pPr>
          </a:lstStyle>
          <a:p>
            <a:r>
              <a:rPr lang="en-US"/>
              <a:t>Click icon to add chart</a:t>
            </a:r>
          </a:p>
        </p:txBody>
      </p:sp>
      <p:sp>
        <p:nvSpPr>
          <p:cNvPr id="8" name="Chart Placeholder 3">
            <a:extLst>
              <a:ext uri="{FF2B5EF4-FFF2-40B4-BE49-F238E27FC236}">
                <a16:creationId xmlns:a16="http://schemas.microsoft.com/office/drawing/2014/main" id="{A748A07C-F5CF-480A-83A2-4E01E7B8BEA2}"/>
              </a:ext>
            </a:extLst>
          </p:cNvPr>
          <p:cNvSpPr>
            <a:spLocks noGrp="1"/>
          </p:cNvSpPr>
          <p:nvPr>
            <p:ph type="chart" sz="quarter" idx="16"/>
          </p:nvPr>
        </p:nvSpPr>
        <p:spPr>
          <a:xfrm>
            <a:off x="6278880" y="1597025"/>
            <a:ext cx="5029200" cy="4206875"/>
          </a:xfrm>
        </p:spPr>
        <p:txBody>
          <a:bodyPr anchor="ctr" anchorCtr="0"/>
          <a:lstStyle>
            <a:lvl1pPr marL="0" indent="0" algn="ctr">
              <a:buNone/>
              <a:defRPr/>
            </a:lvl1pPr>
          </a:lstStyle>
          <a:p>
            <a:r>
              <a:rPr lang="en-US"/>
              <a:t>Click icon to add chart</a:t>
            </a:r>
          </a:p>
        </p:txBody>
      </p:sp>
    </p:spTree>
    <p:extLst>
      <p:ext uri="{BB962C8B-B14F-4D97-AF65-F5344CB8AC3E}">
        <p14:creationId xmlns:p14="http://schemas.microsoft.com/office/powerpoint/2010/main" val="2113279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9" name="Chart Placeholder 3">
            <a:extLst>
              <a:ext uri="{FF2B5EF4-FFF2-40B4-BE49-F238E27FC236}">
                <a16:creationId xmlns:a16="http://schemas.microsoft.com/office/drawing/2014/main" id="{1964B38C-862B-49CB-823C-82C748EC7DD7}"/>
              </a:ext>
            </a:extLst>
          </p:cNvPr>
          <p:cNvSpPr>
            <a:spLocks noGrp="1"/>
          </p:cNvSpPr>
          <p:nvPr>
            <p:ph type="chart" sz="quarter" idx="15"/>
          </p:nvPr>
        </p:nvSpPr>
        <p:spPr>
          <a:xfrm>
            <a:off x="884238" y="1597025"/>
            <a:ext cx="10423525" cy="4206875"/>
          </a:xfrm>
        </p:spPr>
        <p:txBody>
          <a:bodyPr anchor="ctr" anchorCtr="0"/>
          <a:lstStyle>
            <a:lvl1pPr marL="0" indent="0" algn="ctr">
              <a:buNone/>
              <a:defRPr/>
            </a:lvl1pPr>
          </a:lstStyle>
          <a:p>
            <a:r>
              <a:rPr lang="en-US"/>
              <a:t>Click icon to add chart</a:t>
            </a:r>
          </a:p>
        </p:txBody>
      </p:sp>
    </p:spTree>
    <p:extLst>
      <p:ext uri="{BB962C8B-B14F-4D97-AF65-F5344CB8AC3E}">
        <p14:creationId xmlns:p14="http://schemas.microsoft.com/office/powerpoint/2010/main" val="201084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
        <p:nvSpPr>
          <p:cNvPr id="8" name="Table Placeholder 3">
            <a:extLst>
              <a:ext uri="{FF2B5EF4-FFF2-40B4-BE49-F238E27FC236}">
                <a16:creationId xmlns:a16="http://schemas.microsoft.com/office/drawing/2014/main" id="{DCB389A4-CFEA-4AFA-8C2E-9C40F501FA6C}"/>
              </a:ext>
            </a:extLst>
          </p:cNvPr>
          <p:cNvSpPr>
            <a:spLocks noGrp="1"/>
          </p:cNvSpPr>
          <p:nvPr>
            <p:ph type="tbl" sz="quarter" idx="14"/>
          </p:nvPr>
        </p:nvSpPr>
        <p:spPr>
          <a:xfrm>
            <a:off x="884238" y="1597025"/>
            <a:ext cx="10423525" cy="4206875"/>
          </a:xfrm>
        </p:spPr>
        <p:txBody>
          <a:bodyPr anchor="ctr" anchorCtr="0"/>
          <a:lstStyle>
            <a:lvl1pPr marL="0" indent="0" algn="ctr">
              <a:buNone/>
              <a:defRPr/>
            </a:lvl1pPr>
          </a:lstStyle>
          <a:p>
            <a:r>
              <a:rPr lang="en-US"/>
              <a:t>Click icon to add table</a:t>
            </a:r>
          </a:p>
        </p:txBody>
      </p:sp>
    </p:spTree>
    <p:extLst>
      <p:ext uri="{BB962C8B-B14F-4D97-AF65-F5344CB8AC3E}">
        <p14:creationId xmlns:p14="http://schemas.microsoft.com/office/powerpoint/2010/main" val="3980955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pact Slide_Title + Content (red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B85D8-AADA-4CF2-B6CE-E62159496A54}"/>
              </a:ext>
            </a:extLst>
          </p:cNvPr>
          <p:cNvSpPr/>
          <p:nvPr userDrawn="1"/>
        </p:nvSpPr>
        <p:spPr>
          <a:xfrm>
            <a:off x="-1" y="0"/>
            <a:ext cx="70060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476A06-D849-4A82-85B2-0E85D4BE288B}"/>
              </a:ext>
            </a:extLst>
          </p:cNvPr>
          <p:cNvSpPr/>
          <p:nvPr userDrawn="1"/>
        </p:nvSpPr>
        <p:spPr>
          <a:xfrm>
            <a:off x="5185954" y="0"/>
            <a:ext cx="70060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D900E-71EA-4CA2-8D4C-C1A482DD8597}"/>
              </a:ext>
            </a:extLst>
          </p:cNvPr>
          <p:cNvSpPr>
            <a:spLocks noGrp="1"/>
          </p:cNvSpPr>
          <p:nvPr>
            <p:ph type="title"/>
          </p:nvPr>
        </p:nvSpPr>
        <p:spPr>
          <a:xfrm>
            <a:off x="885321" y="2357507"/>
            <a:ext cx="3383280" cy="1828193"/>
          </a:xfrm>
        </p:spPr>
        <p:txBody>
          <a:bodyPr anchor="ctr" anchorCtr="0">
            <a:spAutoFit/>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4A80527-3F6B-4AC8-96A0-2C9849B8D2CB}"/>
              </a:ext>
            </a:extLst>
          </p:cNvPr>
          <p:cNvSpPr>
            <a:spLocks noGrp="1"/>
          </p:cNvSpPr>
          <p:nvPr>
            <p:ph type="ftr" sz="quarter" idx="11"/>
          </p:nvPr>
        </p:nvSpPr>
        <p:spPr>
          <a:xfrm>
            <a:off x="883919" y="6183665"/>
            <a:ext cx="3383281" cy="365125"/>
          </a:xfrm>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4FCC300C-043B-4ECF-9485-3048253FA514}"/>
              </a:ext>
            </a:extLst>
          </p:cNvPr>
          <p:cNvSpPr>
            <a:spLocks noGrp="1"/>
          </p:cNvSpPr>
          <p:nvPr>
            <p:ph type="sldNum" sz="quarter" idx="12"/>
          </p:nvPr>
        </p:nvSpPr>
        <p:spPr/>
        <p:txBody>
          <a:bodyPr/>
          <a:lstStyle>
            <a:lvl1pPr>
              <a:defRPr>
                <a:solidFill>
                  <a:schemeClr val="tx2"/>
                </a:solidFill>
              </a:defRPr>
            </a:lvl1pPr>
          </a:lstStyle>
          <a:p>
            <a:fld id="{9D8EB7B1-E934-4B3B-8886-7B1F2B342BCA}" type="slidenum">
              <a:rPr lang="en-US" smtClean="0"/>
              <a:pPr/>
              <a:t>‹#›</a:t>
            </a:fld>
            <a:endParaRPr lang="en-US"/>
          </a:p>
        </p:txBody>
      </p:sp>
      <p:sp>
        <p:nvSpPr>
          <p:cNvPr id="10" name="Text Placeholder 9">
            <a:extLst>
              <a:ext uri="{FF2B5EF4-FFF2-40B4-BE49-F238E27FC236}">
                <a16:creationId xmlns:a16="http://schemas.microsoft.com/office/drawing/2014/main" id="{4877218F-AC04-4B95-BBAC-6557D7BDAE30}"/>
              </a:ext>
            </a:extLst>
          </p:cNvPr>
          <p:cNvSpPr>
            <a:spLocks noGrp="1"/>
          </p:cNvSpPr>
          <p:nvPr>
            <p:ph type="body" sz="quarter" idx="13"/>
          </p:nvPr>
        </p:nvSpPr>
        <p:spPr>
          <a:xfrm>
            <a:off x="5989433" y="705033"/>
            <a:ext cx="5399088" cy="494465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Logo, icon&#10;&#10;Description automatically generated">
            <a:extLst>
              <a:ext uri="{FF2B5EF4-FFF2-40B4-BE49-F238E27FC236}">
                <a16:creationId xmlns:a16="http://schemas.microsoft.com/office/drawing/2014/main" id="{CB9298AF-FE99-4911-A272-C88CE7ACC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2195681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 Slide_Title + Photo (red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B85D8-AADA-4CF2-B6CE-E62159496A54}"/>
              </a:ext>
            </a:extLst>
          </p:cNvPr>
          <p:cNvSpPr/>
          <p:nvPr userDrawn="1"/>
        </p:nvSpPr>
        <p:spPr>
          <a:xfrm>
            <a:off x="-1" y="0"/>
            <a:ext cx="70060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476A06-D849-4A82-85B2-0E85D4BE288B}"/>
              </a:ext>
            </a:extLst>
          </p:cNvPr>
          <p:cNvSpPr/>
          <p:nvPr userDrawn="1"/>
        </p:nvSpPr>
        <p:spPr>
          <a:xfrm>
            <a:off x="5185954" y="0"/>
            <a:ext cx="70060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D900E-71EA-4CA2-8D4C-C1A482DD8597}"/>
              </a:ext>
            </a:extLst>
          </p:cNvPr>
          <p:cNvSpPr>
            <a:spLocks noGrp="1"/>
          </p:cNvSpPr>
          <p:nvPr>
            <p:ph type="title"/>
          </p:nvPr>
        </p:nvSpPr>
        <p:spPr>
          <a:xfrm>
            <a:off x="885321" y="2357507"/>
            <a:ext cx="3383280" cy="1828193"/>
          </a:xfrm>
        </p:spPr>
        <p:txBody>
          <a:bodyPr anchor="ctr" anchorCtr="0">
            <a:spAutoFit/>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4A80527-3F6B-4AC8-96A0-2C9849B8D2CB}"/>
              </a:ext>
            </a:extLst>
          </p:cNvPr>
          <p:cNvSpPr>
            <a:spLocks noGrp="1"/>
          </p:cNvSpPr>
          <p:nvPr>
            <p:ph type="ftr" sz="quarter" idx="11"/>
          </p:nvPr>
        </p:nvSpPr>
        <p:spPr>
          <a:xfrm>
            <a:off x="883919" y="6183665"/>
            <a:ext cx="3383281" cy="365125"/>
          </a:xfrm>
        </p:spPr>
        <p:txBody>
          <a:bodyPr/>
          <a:lstStyle>
            <a:lvl1pPr>
              <a:defRPr>
                <a:solidFill>
                  <a:schemeClr val="bg1"/>
                </a:solidFill>
              </a:defRPr>
            </a:lvl1pPr>
          </a:lstStyle>
          <a:p>
            <a:endParaRPr lang="en-US"/>
          </a:p>
        </p:txBody>
      </p:sp>
      <p:sp>
        <p:nvSpPr>
          <p:cNvPr id="8" name="Picture Placeholder 7">
            <a:extLst>
              <a:ext uri="{FF2B5EF4-FFF2-40B4-BE49-F238E27FC236}">
                <a16:creationId xmlns:a16="http://schemas.microsoft.com/office/drawing/2014/main" id="{56BE9A16-BB76-457A-A0F4-70117553DDF2}"/>
              </a:ext>
            </a:extLst>
          </p:cNvPr>
          <p:cNvSpPr>
            <a:spLocks noGrp="1"/>
          </p:cNvSpPr>
          <p:nvPr>
            <p:ph type="pic" sz="quarter" idx="13"/>
          </p:nvPr>
        </p:nvSpPr>
        <p:spPr>
          <a:xfrm>
            <a:off x="5186363" y="0"/>
            <a:ext cx="7005637" cy="6858000"/>
          </a:xfrm>
        </p:spPr>
        <p:txBody>
          <a:bodyPr anchor="ctr" anchorCtr="0"/>
          <a:lstStyle>
            <a:lvl1pPr marL="0" indent="0" algn="ctr">
              <a:buNone/>
              <a:defRPr/>
            </a:lvl1pPr>
          </a:lstStyle>
          <a:p>
            <a:r>
              <a:rPr lang="en-US"/>
              <a:t>Click icon to add picture</a:t>
            </a:r>
          </a:p>
        </p:txBody>
      </p:sp>
      <p:sp>
        <p:nvSpPr>
          <p:cNvPr id="5" name="Slide Number Placeholder 4">
            <a:extLst>
              <a:ext uri="{FF2B5EF4-FFF2-40B4-BE49-F238E27FC236}">
                <a16:creationId xmlns:a16="http://schemas.microsoft.com/office/drawing/2014/main" id="{4FCC300C-043B-4ECF-9485-3048253FA514}"/>
              </a:ext>
            </a:extLst>
          </p:cNvPr>
          <p:cNvSpPr>
            <a:spLocks noGrp="1"/>
          </p:cNvSpPr>
          <p:nvPr>
            <p:ph type="sldNum" sz="quarter" idx="12"/>
          </p:nvPr>
        </p:nvSpPr>
        <p:spPr/>
        <p:txBody>
          <a:bodyPr/>
          <a:lstStyle>
            <a:lvl1pPr>
              <a:defRPr>
                <a:solidFill>
                  <a:schemeClr val="tx2"/>
                </a:solidFill>
              </a:defRPr>
            </a:lvl1pPr>
          </a:lstStyle>
          <a:p>
            <a:fld id="{9D8EB7B1-E934-4B3B-8886-7B1F2B342BCA}" type="slidenum">
              <a:rPr lang="en-US" smtClean="0"/>
              <a:pPr/>
              <a:t>‹#›</a:t>
            </a:fld>
            <a:endParaRPr lang="en-US"/>
          </a:p>
        </p:txBody>
      </p:sp>
      <p:pic>
        <p:nvPicPr>
          <p:cNvPr id="9" name="Picture 8" descr="Logo, icon&#10;&#10;Description automatically generated">
            <a:extLst>
              <a:ext uri="{FF2B5EF4-FFF2-40B4-BE49-F238E27FC236}">
                <a16:creationId xmlns:a16="http://schemas.microsoft.com/office/drawing/2014/main" id="{CB9298AF-FE99-4911-A272-C88CE7ACC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956289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pact Slide_Title + Content (red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B85D8-AADA-4CF2-B6CE-E62159496A54}"/>
              </a:ext>
            </a:extLst>
          </p:cNvPr>
          <p:cNvSpPr/>
          <p:nvPr userDrawn="1"/>
        </p:nvSpPr>
        <p:spPr>
          <a:xfrm>
            <a:off x="-1" y="0"/>
            <a:ext cx="70060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476A06-D849-4A82-85B2-0E85D4BE288B}"/>
              </a:ext>
            </a:extLst>
          </p:cNvPr>
          <p:cNvSpPr/>
          <p:nvPr userDrawn="1"/>
        </p:nvSpPr>
        <p:spPr>
          <a:xfrm>
            <a:off x="5185954" y="0"/>
            <a:ext cx="70060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D900E-71EA-4CA2-8D4C-C1A482DD8597}"/>
              </a:ext>
            </a:extLst>
          </p:cNvPr>
          <p:cNvSpPr>
            <a:spLocks noGrp="1"/>
          </p:cNvSpPr>
          <p:nvPr>
            <p:ph type="title"/>
          </p:nvPr>
        </p:nvSpPr>
        <p:spPr>
          <a:xfrm>
            <a:off x="885321" y="2357507"/>
            <a:ext cx="3383280" cy="1828193"/>
          </a:xfrm>
        </p:spPr>
        <p:txBody>
          <a:bodyPr anchor="ctr" anchorCtr="0">
            <a:spAutoFit/>
          </a:bodyPr>
          <a:lstStyle/>
          <a:p>
            <a:r>
              <a:rPr lang="en-US"/>
              <a:t>Click to edit Master title style</a:t>
            </a:r>
          </a:p>
        </p:txBody>
      </p:sp>
      <p:sp>
        <p:nvSpPr>
          <p:cNvPr id="4" name="Footer Placeholder 3">
            <a:extLst>
              <a:ext uri="{FF2B5EF4-FFF2-40B4-BE49-F238E27FC236}">
                <a16:creationId xmlns:a16="http://schemas.microsoft.com/office/drawing/2014/main" id="{E4A80527-3F6B-4AC8-96A0-2C9849B8D2CB}"/>
              </a:ext>
            </a:extLst>
          </p:cNvPr>
          <p:cNvSpPr>
            <a:spLocks noGrp="1"/>
          </p:cNvSpPr>
          <p:nvPr>
            <p:ph type="ftr" sz="quarter" idx="11"/>
          </p:nvPr>
        </p:nvSpPr>
        <p:spPr>
          <a:xfrm>
            <a:off x="883919" y="6183665"/>
            <a:ext cx="3383281" cy="365125"/>
          </a:xfrm>
        </p:spPr>
        <p:txBody>
          <a:bodyPr/>
          <a:lstStyle/>
          <a:p>
            <a:endParaRPr lang="en-US"/>
          </a:p>
        </p:txBody>
      </p:sp>
      <p:sp>
        <p:nvSpPr>
          <p:cNvPr id="5" name="Slide Number Placeholder 4">
            <a:extLst>
              <a:ext uri="{FF2B5EF4-FFF2-40B4-BE49-F238E27FC236}">
                <a16:creationId xmlns:a16="http://schemas.microsoft.com/office/drawing/2014/main" id="{4FCC300C-043B-4ECF-9485-3048253FA514}"/>
              </a:ext>
            </a:extLst>
          </p:cNvPr>
          <p:cNvSpPr>
            <a:spLocks noGrp="1"/>
          </p:cNvSpPr>
          <p:nvPr>
            <p:ph type="sldNum" sz="quarter" idx="12"/>
          </p:nvPr>
        </p:nvSpPr>
        <p:spPr/>
        <p:txBody>
          <a:bodyPr/>
          <a:lstStyle>
            <a:lvl1pPr>
              <a:defRPr>
                <a:solidFill>
                  <a:schemeClr val="bg1"/>
                </a:solidFill>
              </a:defRPr>
            </a:lvl1pPr>
          </a:lstStyle>
          <a:p>
            <a:fld id="{9D8EB7B1-E934-4B3B-8886-7B1F2B342BCA}" type="slidenum">
              <a:rPr lang="en-US" smtClean="0"/>
              <a:pPr/>
              <a:t>‹#›</a:t>
            </a:fld>
            <a:endParaRPr lang="en-US"/>
          </a:p>
        </p:txBody>
      </p:sp>
      <p:pic>
        <p:nvPicPr>
          <p:cNvPr id="8" name="Graphic 7">
            <a:extLst>
              <a:ext uri="{FF2B5EF4-FFF2-40B4-BE49-F238E27FC236}">
                <a16:creationId xmlns:a16="http://schemas.microsoft.com/office/drawing/2014/main" id="{64728D8F-9C97-48AD-A3CD-198BAD7ED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94998" y="6090558"/>
            <a:ext cx="365760" cy="456445"/>
          </a:xfrm>
          <a:prstGeom prst="rect">
            <a:avLst/>
          </a:prstGeom>
        </p:spPr>
      </p:pic>
      <p:sp>
        <p:nvSpPr>
          <p:cNvPr id="10" name="Text Placeholder 9">
            <a:extLst>
              <a:ext uri="{FF2B5EF4-FFF2-40B4-BE49-F238E27FC236}">
                <a16:creationId xmlns:a16="http://schemas.microsoft.com/office/drawing/2014/main" id="{4877218F-AC04-4B95-BBAC-6557D7BDAE30}"/>
              </a:ext>
            </a:extLst>
          </p:cNvPr>
          <p:cNvSpPr>
            <a:spLocks noGrp="1"/>
          </p:cNvSpPr>
          <p:nvPr>
            <p:ph type="body" sz="quarter" idx="13"/>
          </p:nvPr>
        </p:nvSpPr>
        <p:spPr>
          <a:xfrm>
            <a:off x="5989433" y="705033"/>
            <a:ext cx="5399088" cy="4944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26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 Slide_Title + Content + Photo (red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B85D8-AADA-4CF2-B6CE-E62159496A54}"/>
              </a:ext>
            </a:extLst>
          </p:cNvPr>
          <p:cNvSpPr/>
          <p:nvPr userDrawn="1"/>
        </p:nvSpPr>
        <p:spPr>
          <a:xfrm>
            <a:off x="-1" y="0"/>
            <a:ext cx="70060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476A06-D849-4A82-85B2-0E85D4BE288B}"/>
              </a:ext>
            </a:extLst>
          </p:cNvPr>
          <p:cNvSpPr/>
          <p:nvPr userDrawn="1"/>
        </p:nvSpPr>
        <p:spPr>
          <a:xfrm>
            <a:off x="5185954" y="0"/>
            <a:ext cx="70060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4A80527-3F6B-4AC8-96A0-2C9849B8D2CB}"/>
              </a:ext>
            </a:extLst>
          </p:cNvPr>
          <p:cNvSpPr>
            <a:spLocks noGrp="1"/>
          </p:cNvSpPr>
          <p:nvPr>
            <p:ph type="ftr" sz="quarter" idx="11"/>
          </p:nvPr>
        </p:nvSpPr>
        <p:spPr>
          <a:xfrm>
            <a:off x="883919" y="6183665"/>
            <a:ext cx="3383281" cy="365125"/>
          </a:xfrm>
        </p:spPr>
        <p:txBody>
          <a:bodyPr/>
          <a:lstStyle/>
          <a:p>
            <a:endParaRPr lang="en-US"/>
          </a:p>
        </p:txBody>
      </p:sp>
      <p:sp>
        <p:nvSpPr>
          <p:cNvPr id="5" name="Slide Number Placeholder 4">
            <a:extLst>
              <a:ext uri="{FF2B5EF4-FFF2-40B4-BE49-F238E27FC236}">
                <a16:creationId xmlns:a16="http://schemas.microsoft.com/office/drawing/2014/main" id="{4FCC300C-043B-4ECF-9485-3048253FA514}"/>
              </a:ext>
            </a:extLst>
          </p:cNvPr>
          <p:cNvSpPr>
            <a:spLocks noGrp="1"/>
          </p:cNvSpPr>
          <p:nvPr>
            <p:ph type="sldNum" sz="quarter" idx="12"/>
          </p:nvPr>
        </p:nvSpPr>
        <p:spPr/>
        <p:txBody>
          <a:bodyPr/>
          <a:lstStyle>
            <a:lvl1pPr>
              <a:defRPr>
                <a:solidFill>
                  <a:schemeClr val="bg1"/>
                </a:solidFill>
              </a:defRPr>
            </a:lvl1pPr>
          </a:lstStyle>
          <a:p>
            <a:fld id="{9D8EB7B1-E934-4B3B-8886-7B1F2B342BCA}" type="slidenum">
              <a:rPr lang="en-US" smtClean="0"/>
              <a:pPr/>
              <a:t>‹#›</a:t>
            </a:fld>
            <a:endParaRPr lang="en-US"/>
          </a:p>
        </p:txBody>
      </p:sp>
      <p:pic>
        <p:nvPicPr>
          <p:cNvPr id="8" name="Graphic 7">
            <a:extLst>
              <a:ext uri="{FF2B5EF4-FFF2-40B4-BE49-F238E27FC236}">
                <a16:creationId xmlns:a16="http://schemas.microsoft.com/office/drawing/2014/main" id="{64728D8F-9C97-48AD-A3CD-198BAD7ED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94998" y="6090558"/>
            <a:ext cx="365760" cy="456445"/>
          </a:xfrm>
          <a:prstGeom prst="rect">
            <a:avLst/>
          </a:prstGeom>
        </p:spPr>
      </p:pic>
      <p:sp>
        <p:nvSpPr>
          <p:cNvPr id="10" name="Text Placeholder 9">
            <a:extLst>
              <a:ext uri="{FF2B5EF4-FFF2-40B4-BE49-F238E27FC236}">
                <a16:creationId xmlns:a16="http://schemas.microsoft.com/office/drawing/2014/main" id="{4877218F-AC04-4B95-BBAC-6557D7BDAE30}"/>
              </a:ext>
            </a:extLst>
          </p:cNvPr>
          <p:cNvSpPr>
            <a:spLocks noGrp="1"/>
          </p:cNvSpPr>
          <p:nvPr>
            <p:ph type="body" sz="quarter" idx="13"/>
          </p:nvPr>
        </p:nvSpPr>
        <p:spPr>
          <a:xfrm>
            <a:off x="5989433" y="705033"/>
            <a:ext cx="5399088" cy="494465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D1FAB01-19E9-4045-8845-442F3702AE9E}"/>
              </a:ext>
            </a:extLst>
          </p:cNvPr>
          <p:cNvSpPr>
            <a:spLocks noGrp="1"/>
          </p:cNvSpPr>
          <p:nvPr>
            <p:ph type="pic" sz="quarter" idx="14"/>
          </p:nvPr>
        </p:nvSpPr>
        <p:spPr>
          <a:xfrm>
            <a:off x="0" y="0"/>
            <a:ext cx="5186363" cy="6858000"/>
          </a:xfrm>
        </p:spPr>
        <p:txBody>
          <a:bodyPr tIns="45720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A0AD900E-71EA-4CA2-8D4C-C1A482DD8597}"/>
              </a:ext>
            </a:extLst>
          </p:cNvPr>
          <p:cNvSpPr>
            <a:spLocks noGrp="1"/>
          </p:cNvSpPr>
          <p:nvPr>
            <p:ph type="title"/>
          </p:nvPr>
        </p:nvSpPr>
        <p:spPr>
          <a:xfrm>
            <a:off x="885321" y="2357507"/>
            <a:ext cx="3383280" cy="1828193"/>
          </a:xfrm>
        </p:spPr>
        <p:txBody>
          <a:bodyPr anchor="ctr" anchorCtr="0">
            <a:spAutoFit/>
          </a:bodyPr>
          <a:lstStyle/>
          <a:p>
            <a:r>
              <a:rPr lang="en-US"/>
              <a:t>Click to edit Master title style</a:t>
            </a:r>
          </a:p>
        </p:txBody>
      </p:sp>
    </p:spTree>
    <p:extLst>
      <p:ext uri="{BB962C8B-B14F-4D97-AF65-F5344CB8AC3E}">
        <p14:creationId xmlns:p14="http://schemas.microsoft.com/office/powerpoint/2010/main" val="183819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_Red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8" y="-7795"/>
            <a:ext cx="12195097" cy="52655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D22B5B-2D55-4793-BB79-FB5BEA43C680}"/>
              </a:ext>
            </a:extLst>
          </p:cNvPr>
          <p:cNvSpPr/>
          <p:nvPr userDrawn="1"/>
        </p:nvSpPr>
        <p:spPr>
          <a:xfrm>
            <a:off x="10953206" y="5799909"/>
            <a:ext cx="1238794" cy="1058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F1BAF70-4B52-465C-AA6F-BB8F211A620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439" r="5416"/>
          <a:stretch/>
        </p:blipFill>
        <p:spPr>
          <a:xfrm>
            <a:off x="10885" y="149393"/>
            <a:ext cx="12192000" cy="6856393"/>
          </a:xfrm>
          <a:prstGeom prst="rect">
            <a:avLst/>
          </a:prstGeom>
        </p:spPr>
      </p:pic>
      <p:pic>
        <p:nvPicPr>
          <p:cNvPr id="13" name="Graphic 12">
            <a:extLst>
              <a:ext uri="{FF2B5EF4-FFF2-40B4-BE49-F238E27FC236}">
                <a16:creationId xmlns:a16="http://schemas.microsoft.com/office/drawing/2014/main" id="{DD76F317-EC24-459D-B56B-35109805D8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04707" y="5539690"/>
            <a:ext cx="2468880" cy="1024180"/>
          </a:xfrm>
          <a:prstGeom prst="rect">
            <a:avLst/>
          </a:prstGeom>
        </p:spPr>
      </p:pic>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20485" y="1122363"/>
            <a:ext cx="10972800" cy="186903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20485" y="3205898"/>
            <a:ext cx="10972800" cy="5300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6783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er Slide_Cr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BCB40B-62D7-4B9E-9772-4BEC1E6184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459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Slide_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CE17D8-05A1-457C-B2B0-B6CA13461BF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1D3B98B-01E1-4AB2-A077-4B4C011F03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6083" y="2674620"/>
            <a:ext cx="1209006" cy="1508760"/>
          </a:xfrm>
          <a:prstGeom prst="rect">
            <a:avLst/>
          </a:prstGeom>
        </p:spPr>
      </p:pic>
    </p:spTree>
    <p:extLst>
      <p:ext uri="{BB962C8B-B14F-4D97-AF65-F5344CB8AC3E}">
        <p14:creationId xmlns:p14="http://schemas.microsoft.com/office/powerpoint/2010/main" val="47888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Slid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CE17D8-05A1-457C-B2B0-B6CA13461BF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1D3B98B-01E1-4AB2-A077-4B4C011F03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86083" y="2674620"/>
            <a:ext cx="1209006" cy="1508760"/>
          </a:xfrm>
          <a:prstGeom prst="rect">
            <a:avLst/>
          </a:prstGeom>
        </p:spPr>
      </p:pic>
    </p:spTree>
    <p:extLst>
      <p:ext uri="{BB962C8B-B14F-4D97-AF65-F5344CB8AC3E}">
        <p14:creationId xmlns:p14="http://schemas.microsoft.com/office/powerpoint/2010/main" val="4152030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Crea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B1C2B3-FB2A-4ADF-A551-596A3AEFC4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782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7BAE1C-D745-4001-B18E-008AB65E66D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959DF726-F68B-4451-89EA-E105D518C9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2080" y="2674620"/>
            <a:ext cx="3637011" cy="1508760"/>
          </a:xfrm>
          <a:prstGeom prst="rect">
            <a:avLst/>
          </a:prstGeom>
        </p:spPr>
      </p:pic>
    </p:spTree>
    <p:extLst>
      <p:ext uri="{BB962C8B-B14F-4D97-AF65-F5344CB8AC3E}">
        <p14:creationId xmlns:p14="http://schemas.microsoft.com/office/powerpoint/2010/main" val="4193104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 Logo Only 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pic>
        <p:nvPicPr>
          <p:cNvPr id="10" name="Picture 9" descr="Minnesota Department of Human Services logo" title="MN DH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315" y="1193803"/>
            <a:ext cx="8741044" cy="1829522"/>
          </a:xfrm>
          <a:prstGeom prst="rect">
            <a:avLst/>
          </a:prstGeom>
        </p:spPr>
      </p:pic>
      <p:sp>
        <p:nvSpPr>
          <p:cNvPr id="3" name="Rectangle 2"/>
          <p:cNvSpPr/>
          <p:nvPr/>
        </p:nvSpPr>
        <p:spPr>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23" name="Date Placeholder 4"/>
          <p:cNvSpPr>
            <a:spLocks noGrp="1"/>
          </p:cNvSpPr>
          <p:nvPr>
            <p:ph type="body" sz="quarter" idx="17" hasCustomPrompt="1"/>
          </p:nvPr>
        </p:nvSpPr>
        <p:spPr>
          <a:xfrm>
            <a:off x="914400" y="6355080"/>
            <a:ext cx="1371600" cy="365760"/>
          </a:xfrm>
        </p:spPr>
        <p:txBody>
          <a:bodyPr anchor="ctr" anchorCtr="0">
            <a:normAutofit/>
          </a:bodyPr>
          <a:lstStyle>
            <a:lvl1pPr marL="0" indent="0" algn="l" defTabSz="685800" rtl="0" eaLnBrk="1" latinLnBrk="0" hangingPunct="1">
              <a:buNone/>
              <a:defRPr lang="en-US" sz="900" kern="1200" dirty="0">
                <a:solidFill>
                  <a:schemeClr val="tx2"/>
                </a:solidFill>
                <a:latin typeface="+mn-lt"/>
                <a:ea typeface="+mn-ea"/>
                <a:cs typeface="+mn-cs"/>
              </a:defRPr>
            </a:lvl1pPr>
          </a:lstStyle>
          <a:p>
            <a:pPr lvl="0"/>
            <a:fld id="{D7ED242C-24FB-43A0-BCB6-43756FC812F6}" type="datetime1">
              <a:rPr lang="en-US" smtClean="0"/>
              <a:pPr/>
              <a:t>12/13/2016</a:t>
            </a:fld>
            <a:endParaRPr lang="en-US" dirty="0"/>
          </a:p>
        </p:txBody>
      </p:sp>
      <p:sp>
        <p:nvSpPr>
          <p:cNvPr id="24" name="Footer Placeholder 4"/>
          <p:cNvSpPr>
            <a:spLocks noGrp="1"/>
          </p:cNvSpPr>
          <p:nvPr>
            <p:ph type="body" sz="quarter" idx="19" hasCustomPrompt="1"/>
          </p:nvPr>
        </p:nvSpPr>
        <p:spPr>
          <a:xfrm>
            <a:off x="3302178" y="6336473"/>
            <a:ext cx="5587647" cy="402259"/>
          </a:xfrm>
        </p:spPr>
        <p:txBody>
          <a:bodyPr anchor="ctr" anchorCtr="0">
            <a:normAutofit/>
          </a:bodyPr>
          <a:lstStyle>
            <a:lvl1pPr marL="0" indent="0" algn="ctr" defTabSz="685800" rtl="0" eaLnBrk="1" latinLnBrk="0" hangingPunct="1">
              <a:buNone/>
              <a:defRPr lang="en-US" sz="900" kern="1200" dirty="0">
                <a:solidFill>
                  <a:schemeClr val="tx2"/>
                </a:solidFill>
                <a:latin typeface="+mn-lt"/>
                <a:ea typeface="+mn-ea"/>
                <a:cs typeface="+mn-cs"/>
              </a:defRPr>
            </a:lvl1pPr>
          </a:lstStyle>
          <a:p>
            <a:r>
              <a:rPr lang="en-US" dirty="0"/>
              <a:t>Minnesota Department of Human Services </a:t>
            </a:r>
            <a:r>
              <a:rPr lang="en-US" dirty="0">
                <a:solidFill>
                  <a:schemeClr val="accent1"/>
                </a:solidFill>
              </a:rPr>
              <a:t>|</a:t>
            </a:r>
            <a:r>
              <a:rPr lang="en-US" dirty="0"/>
              <a:t> mn.gov/</a:t>
            </a:r>
            <a:r>
              <a:rPr lang="en-US" dirty="0" err="1"/>
              <a:t>dhs</a:t>
            </a:r>
            <a:endParaRPr lang="en-US" dirty="0"/>
          </a:p>
        </p:txBody>
      </p:sp>
      <p:sp>
        <p:nvSpPr>
          <p:cNvPr id="25" name="Slide Number Placeholder 4"/>
          <p:cNvSpPr>
            <a:spLocks noGrp="1"/>
          </p:cNvSpPr>
          <p:nvPr>
            <p:ph type="body" sz="quarter" idx="18" hasCustomPrompt="1"/>
          </p:nvPr>
        </p:nvSpPr>
        <p:spPr>
          <a:xfrm>
            <a:off x="9902952" y="6355080"/>
            <a:ext cx="1371600" cy="365760"/>
          </a:xfrm>
        </p:spPr>
        <p:txBody>
          <a:bodyPr anchor="ctr" anchorCtr="0">
            <a:normAutofit/>
          </a:bodyPr>
          <a:lstStyle>
            <a:lvl1pPr marL="0" indent="0" algn="r" defTabSz="685800" rtl="0" eaLnBrk="1" latinLnBrk="0" hangingPunct="1">
              <a:buNone/>
              <a:defRPr lang="en-US" sz="900" kern="1200" dirty="0">
                <a:solidFill>
                  <a:schemeClr val="tx2"/>
                </a:solidFill>
                <a:latin typeface="+mn-lt"/>
                <a:ea typeface="+mn-ea"/>
                <a:cs typeface="+mn-cs"/>
              </a:defRPr>
            </a:lvl1pPr>
          </a:lstStyle>
          <a:p>
            <a:pPr lvl="0"/>
            <a:fld id="{48F63A3B-78C7-47BE-AE5E-E10140E04643}" type="slidenum">
              <a:rPr lang="en-US" smtClean="0"/>
              <a:pPr/>
              <a:t>‹#›</a:t>
            </a:fld>
            <a:endParaRPr lang="en-US" dirty="0"/>
          </a:p>
        </p:txBody>
      </p:sp>
    </p:spTree>
    <p:extLst>
      <p:ext uri="{BB962C8B-B14F-4D97-AF65-F5344CB8AC3E}">
        <p14:creationId xmlns:p14="http://schemas.microsoft.com/office/powerpoint/2010/main" val="1032636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 Logo Only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pic>
        <p:nvPicPr>
          <p:cNvPr id="10" name="Picture 9" descr="Minnesota Department of Human Services logo" title="MN DH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315" y="1193805"/>
            <a:ext cx="8741044" cy="1829520"/>
          </a:xfrm>
          <a:prstGeom prst="rect">
            <a:avLst/>
          </a:prstGeom>
        </p:spPr>
      </p:pic>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1224988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
        <p:nvSpPr>
          <p:cNvPr id="3" name="Rectangle 2"/>
          <p:cNvSpPr/>
          <p:nvPr/>
        </p:nvSpPr>
        <p:spPr>
          <a:xfrm>
            <a:off x="0" y="477302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pic>
        <p:nvPicPr>
          <p:cNvPr id="8" name="Picture 7" descr="Minnesota Department of Human Services logo" title="MN DH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05" y="5730577"/>
            <a:ext cx="4448641" cy="931111"/>
          </a:xfrm>
          <a:prstGeom prst="rect">
            <a:avLst/>
          </a:prstGeom>
        </p:spPr>
      </p:pic>
      <p:sp>
        <p:nvSpPr>
          <p:cNvPr id="12" name="Text Placeholder 10"/>
          <p:cNvSpPr>
            <a:spLocks noGrp="1"/>
          </p:cNvSpPr>
          <p:nvPr>
            <p:ph type="body" sz="quarter" idx="14" hasCustomPrompt="1"/>
          </p:nvPr>
        </p:nvSpPr>
        <p:spPr>
          <a:xfrm>
            <a:off x="2802468" y="5041204"/>
            <a:ext cx="6587067"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9" name="Footer Placeholder 4"/>
          <p:cNvSpPr>
            <a:spLocks noGrp="1"/>
          </p:cNvSpPr>
          <p:nvPr>
            <p:ph type="ftr" sz="quarter" idx="3"/>
          </p:nvPr>
        </p:nvSpPr>
        <p:spPr>
          <a:xfrm>
            <a:off x="6253562" y="6138334"/>
            <a:ext cx="5587647" cy="365125"/>
          </a:xfrm>
          <a:prstGeom prst="rect">
            <a:avLst/>
          </a:prstGeom>
        </p:spPr>
        <p:txBody>
          <a:bodyPr anchor="b"/>
          <a:lstStyle>
            <a:lvl1pPr algn="r">
              <a:defRPr sz="900">
                <a:solidFill>
                  <a:schemeClr val="tx2"/>
                </a:solidFill>
              </a:defRPr>
            </a:lvl1pPr>
          </a:lstStyle>
          <a:p>
            <a:endParaRPr lang="en-US"/>
          </a:p>
        </p:txBody>
      </p:sp>
    </p:spTree>
    <p:extLst>
      <p:ext uri="{BB962C8B-B14F-4D97-AF65-F5344CB8AC3E}">
        <p14:creationId xmlns:p14="http://schemas.microsoft.com/office/powerpoint/2010/main" val="3922269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 Photo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pic>
        <p:nvPicPr>
          <p:cNvPr id="10" name="Picture 9" descr="Minnesota Department of Human Services logo" title="MN DH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396" y="444405"/>
            <a:ext cx="4448641" cy="931111"/>
          </a:xfrm>
          <a:prstGeom prst="rect">
            <a:avLst/>
          </a:prstGeom>
        </p:spPr>
      </p:pic>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3" name="Text Placeholder 10"/>
          <p:cNvSpPr>
            <a:spLocks noGrp="1"/>
          </p:cNvSpPr>
          <p:nvPr>
            <p:ph type="body" sz="quarter" idx="14" hasCustomPrompt="1"/>
          </p:nvPr>
        </p:nvSpPr>
        <p:spPr>
          <a:xfrm>
            <a:off x="2802468" y="5488538"/>
            <a:ext cx="6587067" cy="649794"/>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25" name="Date Placeholder 4"/>
          <p:cNvSpPr>
            <a:spLocks noGrp="1"/>
          </p:cNvSpPr>
          <p:nvPr>
            <p:ph type="body" sz="quarter" idx="17" hasCustomPrompt="1"/>
          </p:nvPr>
        </p:nvSpPr>
        <p:spPr>
          <a:xfrm>
            <a:off x="914400" y="6355080"/>
            <a:ext cx="1371600" cy="365760"/>
          </a:xfrm>
        </p:spPr>
        <p:txBody>
          <a:bodyPr anchor="ctr" anchorCtr="0">
            <a:normAutofit/>
          </a:bodyPr>
          <a:lstStyle>
            <a:lvl1pPr marL="0" indent="0" algn="l" defTabSz="685800" rtl="0" eaLnBrk="1" latinLnBrk="0" hangingPunct="1">
              <a:buNone/>
              <a:defRPr lang="en-US" sz="900" kern="1200" dirty="0">
                <a:solidFill>
                  <a:schemeClr val="tx2"/>
                </a:solidFill>
                <a:latin typeface="+mn-lt"/>
                <a:ea typeface="+mn-ea"/>
                <a:cs typeface="+mn-cs"/>
              </a:defRPr>
            </a:lvl1pPr>
          </a:lstStyle>
          <a:p>
            <a:pPr lvl="0"/>
            <a:fld id="{D7ED242C-24FB-43A0-BCB6-43756FC812F6}" type="datetime1">
              <a:rPr lang="en-US" smtClean="0"/>
              <a:pPr/>
              <a:t>12/13/2016</a:t>
            </a:fld>
            <a:endParaRPr lang="en-US" dirty="0"/>
          </a:p>
        </p:txBody>
      </p:sp>
      <p:sp>
        <p:nvSpPr>
          <p:cNvPr id="26" name="Footer Placeholder 4"/>
          <p:cNvSpPr>
            <a:spLocks noGrp="1"/>
          </p:cNvSpPr>
          <p:nvPr>
            <p:ph type="body" sz="quarter" idx="19" hasCustomPrompt="1"/>
          </p:nvPr>
        </p:nvSpPr>
        <p:spPr>
          <a:xfrm>
            <a:off x="3302178" y="6336473"/>
            <a:ext cx="5587647" cy="402259"/>
          </a:xfrm>
        </p:spPr>
        <p:txBody>
          <a:bodyPr anchor="ctr" anchorCtr="0">
            <a:normAutofit/>
          </a:bodyPr>
          <a:lstStyle>
            <a:lvl1pPr marL="0" indent="0" algn="ctr" defTabSz="685800" rtl="0" eaLnBrk="1" latinLnBrk="0" hangingPunct="1">
              <a:buNone/>
              <a:defRPr lang="en-US" sz="900" kern="1200" dirty="0">
                <a:solidFill>
                  <a:schemeClr val="tx2"/>
                </a:solidFill>
                <a:latin typeface="+mn-lt"/>
                <a:ea typeface="+mn-ea"/>
                <a:cs typeface="+mn-cs"/>
              </a:defRPr>
            </a:lvl1pPr>
          </a:lstStyle>
          <a:p>
            <a:r>
              <a:rPr lang="en-US" dirty="0"/>
              <a:t>Minnesota Department of Human Services </a:t>
            </a:r>
            <a:r>
              <a:rPr lang="en-US" dirty="0">
                <a:solidFill>
                  <a:schemeClr val="accent1"/>
                </a:solidFill>
              </a:rPr>
              <a:t>|</a:t>
            </a:r>
            <a:r>
              <a:rPr lang="en-US" dirty="0"/>
              <a:t> mn.gov/</a:t>
            </a:r>
            <a:r>
              <a:rPr lang="en-US" dirty="0" err="1"/>
              <a:t>dhs</a:t>
            </a:r>
            <a:endParaRPr lang="en-US" dirty="0"/>
          </a:p>
        </p:txBody>
      </p:sp>
      <p:sp>
        <p:nvSpPr>
          <p:cNvPr id="27" name="Slide Number Placeholder 4"/>
          <p:cNvSpPr>
            <a:spLocks noGrp="1"/>
          </p:cNvSpPr>
          <p:nvPr>
            <p:ph type="body" sz="quarter" idx="18" hasCustomPrompt="1"/>
          </p:nvPr>
        </p:nvSpPr>
        <p:spPr>
          <a:xfrm>
            <a:off x="9902952" y="6355080"/>
            <a:ext cx="1371600" cy="365760"/>
          </a:xfrm>
        </p:spPr>
        <p:txBody>
          <a:bodyPr anchor="ctr" anchorCtr="0">
            <a:normAutofit/>
          </a:bodyPr>
          <a:lstStyle>
            <a:lvl1pPr marL="0" indent="0" algn="r" defTabSz="685800" rtl="0" eaLnBrk="1" latinLnBrk="0" hangingPunct="1">
              <a:buNone/>
              <a:defRPr lang="en-US" sz="900" kern="1200" dirty="0">
                <a:solidFill>
                  <a:schemeClr val="tx2"/>
                </a:solidFill>
                <a:latin typeface="+mn-lt"/>
                <a:ea typeface="+mn-ea"/>
                <a:cs typeface="+mn-cs"/>
              </a:defRPr>
            </a:lvl1pPr>
          </a:lstStyle>
          <a:p>
            <a:pPr lvl="0"/>
            <a:fld id="{48F63A3B-78C7-47BE-AE5E-E10140E04643}" type="slidenum">
              <a:rPr lang="en-US" smtClean="0"/>
              <a:pPr/>
              <a:t>‹#›</a:t>
            </a:fld>
            <a:endParaRPr lang="en-US" dirty="0"/>
          </a:p>
        </p:txBody>
      </p:sp>
    </p:spTree>
    <p:extLst>
      <p:ext uri="{BB962C8B-B14F-4D97-AF65-F5344CB8AC3E}">
        <p14:creationId xmlns:p14="http://schemas.microsoft.com/office/powerpoint/2010/main" val="872822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White 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914400" y="182880"/>
            <a:ext cx="10360152" cy="914400"/>
          </a:xfrm>
        </p:spPr>
        <p:txBody>
          <a:bodyPr>
            <a:normAutofit/>
          </a:bodyPr>
          <a:lstStyle>
            <a:lvl1pPr algn="l">
              <a:defRPr sz="2700">
                <a:solidFill>
                  <a:schemeClr val="bg1"/>
                </a:solidFill>
              </a:defRPr>
            </a:lvl1pPr>
          </a:lstStyle>
          <a:p>
            <a:r>
              <a:rPr lang="en-US" dirty="0"/>
              <a:t>Click to edit title</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914400" y="1554480"/>
            <a:ext cx="10360152" cy="4572000"/>
          </a:xfrm>
        </p:spPr>
        <p:txBody>
          <a:bodyPr/>
          <a:lstStyle>
            <a:lvl1pPr>
              <a:buClr>
                <a:schemeClr val="accent1"/>
              </a:buClr>
              <a:defRPr sz="2400"/>
            </a:lvl1pPr>
            <a:lvl2pPr>
              <a:buClr>
                <a:schemeClr val="accent1"/>
              </a:buClr>
              <a:defRPr sz="2000"/>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7E44B3-6274-49D4-BE04-8AC6D993A112}" type="slidenum">
              <a:rPr lang="en-US" smtClean="0"/>
              <a:pPr/>
              <a:t>‹#›</a:t>
            </a:fld>
            <a:endParaRPr lang="en-US" dirty="0"/>
          </a:p>
        </p:txBody>
      </p:sp>
    </p:spTree>
    <p:extLst>
      <p:ext uri="{BB962C8B-B14F-4D97-AF65-F5344CB8AC3E}">
        <p14:creationId xmlns:p14="http://schemas.microsoft.com/office/powerpoint/2010/main" val="253063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_Crea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7" y="0"/>
            <a:ext cx="1219509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D22B5B-2D55-4793-BB79-FB5BEA43C680}"/>
              </a:ext>
            </a:extLst>
          </p:cNvPr>
          <p:cNvSpPr/>
          <p:nvPr userDrawn="1"/>
        </p:nvSpPr>
        <p:spPr>
          <a:xfrm>
            <a:off x="4354" y="1"/>
            <a:ext cx="12192000" cy="6858000"/>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DD76F317-EC24-459D-B56B-35109805D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643" y="4233355"/>
            <a:ext cx="3306373" cy="1371600"/>
          </a:xfrm>
          <a:prstGeom prst="rect">
            <a:avLst/>
          </a:prstGeom>
        </p:spPr>
      </p:pic>
      <p:pic>
        <p:nvPicPr>
          <p:cNvPr id="19" name="Graphic 18">
            <a:extLst>
              <a:ext uri="{FF2B5EF4-FFF2-40B4-BE49-F238E27FC236}">
                <a16:creationId xmlns:a16="http://schemas.microsoft.com/office/drawing/2014/main" id="{05182F19-D47B-415A-9F5E-59B100347F8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8219" r="19881" b="19906"/>
          <a:stretch/>
        </p:blipFill>
        <p:spPr>
          <a:xfrm>
            <a:off x="6304839" y="0"/>
            <a:ext cx="5878453" cy="6858000"/>
          </a:xfrm>
          <a:prstGeom prst="rect">
            <a:avLst/>
          </a:prstGeom>
        </p:spPr>
      </p:pic>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07423" y="1122363"/>
            <a:ext cx="10972800" cy="1855968"/>
          </a:xfrm>
        </p:spPr>
        <p:txBody>
          <a:bodyPr anchor="b"/>
          <a:lstStyle>
            <a:lvl1pPr algn="l">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07423" y="3202432"/>
            <a:ext cx="10972800" cy="64008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79139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Light 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914400" y="182880"/>
            <a:ext cx="10360152" cy="914400"/>
          </a:xfrm>
        </p:spPr>
        <p:txBody>
          <a:bodyPr>
            <a:normAutofit/>
          </a:bodyPr>
          <a:lstStyle>
            <a:lvl1pPr algn="l">
              <a:defRPr sz="2700">
                <a:solidFill>
                  <a:schemeClr val="bg1"/>
                </a:solidFill>
              </a:defRPr>
            </a:lvl1pPr>
          </a:lstStyle>
          <a:p>
            <a:r>
              <a:rPr lang="en-US" dirty="0"/>
              <a:t>Click to edit title</a:t>
            </a:r>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914400" y="1554480"/>
            <a:ext cx="10360152" cy="4572000"/>
          </a:xfrm>
          <a:solidFill>
            <a:schemeClr val="bg1"/>
          </a:solidFill>
          <a:ln>
            <a:noFill/>
          </a:ln>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3461736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Solid - Whit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914400" y="6356352"/>
            <a:ext cx="1463040" cy="365125"/>
          </a:xfrm>
        </p:spPr>
        <p:txBody>
          <a:body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9" name="Slide Number Placeholder 6"/>
          <p:cNvSpPr>
            <a:spLocks noGrp="1"/>
          </p:cNvSpPr>
          <p:nvPr>
            <p:ph type="sldNum" sz="quarter" idx="12"/>
          </p:nvPr>
        </p:nvSpPr>
        <p:spPr>
          <a:xfrm>
            <a:off x="9902952" y="6356352"/>
            <a:ext cx="1371600" cy="365125"/>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909686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Solid - Blac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914400" y="1188721"/>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914400" y="6356352"/>
            <a:ext cx="146304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4236503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Solid - Dar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914400" y="1188720"/>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1636564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Solid - Gradient L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914400" y="6356352"/>
            <a:ext cx="1371600" cy="365125"/>
          </a:xfrm>
          <a:prstGeom prst="rect">
            <a:avLst/>
          </a:prstGeom>
        </p:spPr>
        <p:txBody>
          <a:bodyPr vert="horz" lIns="91440" tIns="45720" rIns="91440" bIns="45720" rtlCol="0" anchor="ctr"/>
          <a:lstStyle>
            <a:lvl1pPr algn="l">
              <a:defRPr sz="900">
                <a:solidFill>
                  <a:schemeClr val="tx2"/>
                </a:solidFill>
              </a:defRPr>
            </a:lvl1pPr>
          </a:lstStyle>
          <a:p>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0" name="Slide Number Placeholder 5"/>
          <p:cNvSpPr>
            <a:spLocks noGrp="1"/>
          </p:cNvSpPr>
          <p:nvPr>
            <p:ph type="sldNum" sz="quarter" idx="4"/>
          </p:nvPr>
        </p:nvSpPr>
        <p:spPr>
          <a:xfrm>
            <a:off x="9902952" y="6356352"/>
            <a:ext cx="1371600" cy="365125"/>
          </a:xfrm>
          <a:prstGeom prst="rect">
            <a:avLst/>
          </a:prstGeom>
        </p:spPr>
        <p:txBody>
          <a:bodyPr vert="horz" lIns="91440" tIns="45720" rIns="91440" bIns="45720" rtlCol="0" anchor="ctr"/>
          <a:lstStyle>
            <a:lvl1pPr algn="r">
              <a:defRPr sz="900">
                <a:solidFill>
                  <a:schemeClr val="tx2"/>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2334283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Split - White 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p:cNvSpPr>
            <a:spLocks noGrp="1"/>
          </p:cNvSpPr>
          <p:nvPr>
            <p:ph type="title" hasCustomPrompt="1"/>
          </p:nvPr>
        </p:nvSpPr>
        <p:spPr>
          <a:xfrm>
            <a:off x="914400" y="182880"/>
            <a:ext cx="10360152" cy="914400"/>
          </a:xfrm>
        </p:spPr>
        <p:txBody>
          <a:bodyPr>
            <a:normAutofit/>
          </a:bodyPr>
          <a:lstStyle>
            <a:lvl1pPr algn="l">
              <a:defRPr sz="2700">
                <a:solidFill>
                  <a:schemeClr val="bg1"/>
                </a:solidFill>
              </a:defRPr>
            </a:lvl1pPr>
          </a:lstStyle>
          <a:p>
            <a:r>
              <a:rPr lang="en-US" dirty="0"/>
              <a:t>Click to edit title</a:t>
            </a:r>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2"/>
              </a:solidFill>
            </a:endParaRPr>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1193713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Split - Light BG">
    <p:spTree>
      <p:nvGrpSpPr>
        <p:cNvPr id="1" name=""/>
        <p:cNvGrpSpPr/>
        <p:nvPr/>
      </p:nvGrpSpPr>
      <p:grpSpPr>
        <a:xfrm>
          <a:off x="0" y="0"/>
          <a:ext cx="0" cy="0"/>
          <a:chOff x="0" y="0"/>
          <a:chExt cx="0" cy="0"/>
        </a:xfrm>
      </p:grpSpPr>
      <p:sp>
        <p:nvSpPr>
          <p:cNvPr id="13" name="Rectangle 12"/>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914400" y="182880"/>
            <a:ext cx="10360152" cy="914400"/>
          </a:xfrm>
        </p:spPr>
        <p:txBody>
          <a:bodyPr>
            <a:normAutofit/>
          </a:bodyPr>
          <a:lstStyle>
            <a:lvl1pPr algn="l">
              <a:defRPr sz="2700">
                <a:solidFill>
                  <a:schemeClr val="bg1"/>
                </a:solidFill>
              </a:defRPr>
            </a:lvl1pPr>
          </a:lstStyle>
          <a:p>
            <a:r>
              <a:rPr lang="en-US" dirty="0"/>
              <a:t>Click to edit title</a:t>
            </a:r>
          </a:p>
        </p:txBody>
      </p:sp>
      <p:sp>
        <p:nvSpPr>
          <p:cNvPr id="15" name="Rectangle 14"/>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3582085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ble - Light 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able Placeholder 9"/>
          <p:cNvSpPr>
            <a:spLocks noGrp="1"/>
          </p:cNvSpPr>
          <p:nvPr>
            <p:ph type="tbl" sz="quarter" idx="13"/>
          </p:nvPr>
        </p:nvSpPr>
        <p:spPr>
          <a:xfrm>
            <a:off x="914400" y="1554480"/>
            <a:ext cx="10360152" cy="4572000"/>
          </a:xfrm>
        </p:spPr>
        <p:txBody>
          <a:bodyPr/>
          <a:lstStyle/>
          <a:p>
            <a:r>
              <a:rPr lang="en-US"/>
              <a:t>Click icon to add table</a:t>
            </a:r>
            <a:endParaRPr lang="en-US" dirty="0"/>
          </a:p>
        </p:txBody>
      </p:sp>
      <p:sp>
        <p:nvSpPr>
          <p:cNvPr id="4" name="Date Placeholder 3"/>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400163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ckground Image Dark Overlay - Dark">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914400" y="182880"/>
            <a:ext cx="10360152"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3"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4036100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ackground Image Dark Overlay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8"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136314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_Cream Log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0EF7508-28C1-4989-91A1-76AC6263609B}"/>
              </a:ext>
            </a:extLst>
          </p:cNvPr>
          <p:cNvSpPr/>
          <p:nvPr userDrawn="1"/>
        </p:nvSpPr>
        <p:spPr>
          <a:xfrm>
            <a:off x="-45720" y="0"/>
            <a:ext cx="12237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8E4423-190D-4F73-9315-A4B2A1D27062}"/>
              </a:ext>
            </a:extLst>
          </p:cNvPr>
          <p:cNvSpPr/>
          <p:nvPr userDrawn="1"/>
        </p:nvSpPr>
        <p:spPr>
          <a:xfrm>
            <a:off x="-50074" y="0"/>
            <a:ext cx="12237720" cy="6858000"/>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40364870-A6A1-422F-BA92-5C26A482950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451" t="2672" b="2672"/>
          <a:stretch/>
        </p:blipFill>
        <p:spPr>
          <a:xfrm>
            <a:off x="-54428" y="1"/>
            <a:ext cx="5489255" cy="6858000"/>
          </a:xfrm>
          <a:prstGeom prst="rect">
            <a:avLst/>
          </a:prstGeom>
        </p:spPr>
      </p:pic>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5910943" y="1573032"/>
            <a:ext cx="5669280" cy="1855968"/>
          </a:xfrm>
        </p:spPr>
        <p:txBody>
          <a:bodyPr anchor="b"/>
          <a:lstStyle>
            <a:lvl1pPr algn="r">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5910941" y="3659632"/>
            <a:ext cx="5669281" cy="640080"/>
          </a:xfrm>
        </p:spPr>
        <p:txBody>
          <a:bodyPr/>
          <a:lstStyle>
            <a:lvl1pPr marL="0" indent="0" algn="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846350E1-F79F-4105-82A9-FD4B67266E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89274" y="4530344"/>
            <a:ext cx="2690948" cy="1116300"/>
          </a:xfrm>
          <a:prstGeom prst="rect">
            <a:avLst/>
          </a:prstGeom>
        </p:spPr>
      </p:pic>
    </p:spTree>
    <p:extLst>
      <p:ext uri="{BB962C8B-B14F-4D97-AF65-F5344CB8AC3E}">
        <p14:creationId xmlns:p14="http://schemas.microsoft.com/office/powerpoint/2010/main" val="3877239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ic Right Solid- Black">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182880"/>
            <a:ext cx="10360152"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914400"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3238928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ic Right Solid - Dark">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2700">
                <a:solidFill>
                  <a:schemeClr val="accent2"/>
                </a:solidFill>
              </a:defRPr>
            </a:lvl1pPr>
          </a:lstStyle>
          <a:p>
            <a:r>
              <a:rPr lang="en-US" dirty="0"/>
              <a:t>Click to edit title</a:t>
            </a:r>
          </a:p>
        </p:txBody>
      </p:sp>
      <p:sp>
        <p:nvSpPr>
          <p:cNvPr id="13" name="Content Placeholder 4"/>
          <p:cNvSpPr>
            <a:spLocks noGrp="1"/>
          </p:cNvSpPr>
          <p:nvPr>
            <p:ph sz="quarter" idx="10"/>
          </p:nvPr>
        </p:nvSpPr>
        <p:spPr>
          <a:xfrm>
            <a:off x="914399"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1" y="6356352"/>
            <a:ext cx="1358591"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a:xfrm>
            <a:off x="9891133" y="6356352"/>
            <a:ext cx="1462668"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280089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Pic Right Solid - Gradient Ligh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914400" y="1188720"/>
            <a:ext cx="62179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434072" y="1188720"/>
            <a:ext cx="4754880" cy="5029200"/>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914400" y="6356352"/>
            <a:ext cx="1371600" cy="365125"/>
          </a:xfrm>
          <a:prstGeom prst="rect">
            <a:avLst/>
          </a:prstGeom>
        </p:spPr>
        <p:txBody>
          <a:bodyPr vert="horz" lIns="91440" tIns="45720" rIns="91440" bIns="45720" rtlCol="0" anchor="ctr"/>
          <a:lstStyle>
            <a:lvl1pPr algn="l">
              <a:defRPr sz="900">
                <a:solidFill>
                  <a:schemeClr val="tx2"/>
                </a:solidFill>
              </a:defRPr>
            </a:lvl1pPr>
          </a:lstStyle>
          <a:p>
            <a:endParaRPr lang="en-US"/>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0" name="Slide Number Placeholder 5"/>
          <p:cNvSpPr>
            <a:spLocks noGrp="1"/>
          </p:cNvSpPr>
          <p:nvPr>
            <p:ph type="sldNum" sz="quarter" idx="4"/>
          </p:nvPr>
        </p:nvSpPr>
        <p:spPr>
          <a:xfrm>
            <a:off x="9902952" y="6356352"/>
            <a:ext cx="1371600" cy="365125"/>
          </a:xfrm>
          <a:prstGeom prst="rect">
            <a:avLst/>
          </a:prstGeom>
        </p:spPr>
        <p:txBody>
          <a:bodyPr vert="horz" lIns="91440" tIns="45720" rIns="91440" bIns="45720" rtlCol="0" anchor="ctr"/>
          <a:lstStyle>
            <a:lvl1pPr algn="r">
              <a:defRPr sz="900">
                <a:solidFill>
                  <a:schemeClr val="tx2"/>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1603249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am Page 4 Up - Light 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581720"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9101252" y="4341161"/>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1286538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am Page 4-Up - White 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806332" y="1981899"/>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581720" y="4345148"/>
            <a:ext cx="2542477"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9101252" y="4341161"/>
            <a:ext cx="2542477"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205057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am Page 3 Up - Light 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2"/>
          <p:cNvSpPr>
            <a:spLocks noGrp="1"/>
          </p:cNvSpPr>
          <p:nvPr>
            <p:ph type="pic" sz="quarter" idx="13" hasCustomPrompt="1"/>
          </p:nvPr>
        </p:nvSpPr>
        <p:spPr>
          <a:xfrm>
            <a:off x="1572814"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46922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471223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795524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350403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am Page 4 Up Horizontal - Light 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806333"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876551"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3" name="Picture Placeholder 2"/>
          <p:cNvSpPr>
            <a:spLocks noGrp="1"/>
          </p:cNvSpPr>
          <p:nvPr>
            <p:ph type="pic" sz="quarter" idx="14" hasCustomPrompt="1"/>
          </p:nvPr>
        </p:nvSpPr>
        <p:spPr>
          <a:xfrm>
            <a:off x="806333"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876551" y="3939363"/>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a:xfrm>
            <a:off x="6199806"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8270023"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7" name="Picture Placeholder 2"/>
          <p:cNvSpPr>
            <a:spLocks noGrp="1"/>
          </p:cNvSpPr>
          <p:nvPr>
            <p:ph type="pic" sz="quarter" idx="19" hasCustomPrompt="1"/>
          </p:nvPr>
        </p:nvSpPr>
        <p:spPr>
          <a:xfrm>
            <a:off x="6199806"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8270023" y="3939362"/>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2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498081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am Page 4 Up Horizontal - White 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806333"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876551"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3" name="Picture Placeholder 2"/>
          <p:cNvSpPr>
            <a:spLocks noGrp="1"/>
          </p:cNvSpPr>
          <p:nvPr>
            <p:ph type="pic" sz="quarter" idx="14" hasCustomPrompt="1"/>
          </p:nvPr>
        </p:nvSpPr>
        <p:spPr>
          <a:xfrm>
            <a:off x="806333"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876551" y="3939363"/>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a:xfrm>
            <a:off x="6199806"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8270023"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8" name="Picture Placeholder 2"/>
          <p:cNvSpPr>
            <a:spLocks noGrp="1"/>
          </p:cNvSpPr>
          <p:nvPr>
            <p:ph type="pic" sz="quarter" idx="19" hasCustomPrompt="1"/>
          </p:nvPr>
        </p:nvSpPr>
        <p:spPr>
          <a:xfrm>
            <a:off x="6199806"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8270023" y="3939362"/>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64A40429-5A8F-48E7-820C-A07DEC7CA088}" type="slidenum">
              <a:rPr lang="en-US" smtClean="0"/>
              <a:t>‹#›</a:t>
            </a:fld>
            <a:endParaRPr lang="en-US"/>
          </a:p>
        </p:txBody>
      </p:sp>
      <p:sp>
        <p:nvSpPr>
          <p:cNvPr id="21"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51481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am Page 2 Up Horizontal - Light 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2"/>
          <p:cNvSpPr>
            <a:spLocks noGrp="1"/>
          </p:cNvSpPr>
          <p:nvPr>
            <p:ph type="pic" sz="quarter" idx="13" hasCustomPrompt="1"/>
          </p:nvPr>
        </p:nvSpPr>
        <p:spPr>
          <a:xfrm>
            <a:off x="806333"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876551"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a:xfrm>
            <a:off x="6199806"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8270023"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671641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Page 2 Up Horizontal - White 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p:nvPr>
        </p:nvSpPr>
        <p:spPr>
          <a:xfrm>
            <a:off x="914400" y="182880"/>
            <a:ext cx="10360152" cy="914400"/>
          </a:xfrm>
        </p:spPr>
        <p:txBody>
          <a:bodyPr>
            <a:normAutofit/>
          </a:bodyPr>
          <a:lstStyle>
            <a:lvl1pPr algn="r">
              <a:defRPr sz="2700">
                <a:solidFill>
                  <a:schemeClr val="bg1"/>
                </a:solidFill>
              </a:defRPr>
            </a:lvl1pPr>
          </a:lstStyle>
          <a:p>
            <a:r>
              <a:rPr lang="en-US"/>
              <a:t>Click to edit Master title style</a:t>
            </a:r>
            <a:endParaRPr lang="en-US" dirty="0"/>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
          <p:cNvSpPr>
            <a:spLocks noGrp="1"/>
          </p:cNvSpPr>
          <p:nvPr>
            <p:ph type="pic" sz="quarter" idx="13" hasCustomPrompt="1"/>
          </p:nvPr>
        </p:nvSpPr>
        <p:spPr>
          <a:xfrm>
            <a:off x="806333"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876551"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a:xfrm>
            <a:off x="6199806"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8270023"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63857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7" y="0"/>
            <a:ext cx="1219509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D22B5B-2D55-4793-BB79-FB5BEA43C680}"/>
              </a:ext>
            </a:extLst>
          </p:cNvPr>
          <p:cNvSpPr/>
          <p:nvPr userDrawn="1"/>
        </p:nvSpPr>
        <p:spPr>
          <a:xfrm>
            <a:off x="4354" y="1"/>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07423" y="1122363"/>
            <a:ext cx="10972800" cy="1855968"/>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07423" y="3202432"/>
            <a:ext cx="10972800" cy="6400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Graphic 11">
            <a:extLst>
              <a:ext uri="{FF2B5EF4-FFF2-40B4-BE49-F238E27FC236}">
                <a16:creationId xmlns:a16="http://schemas.microsoft.com/office/drawing/2014/main" id="{46063668-7F6E-45F0-97E3-0589F75B36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0288" y="4236021"/>
            <a:ext cx="3306373" cy="1371600"/>
          </a:xfrm>
          <a:prstGeom prst="rect">
            <a:avLst/>
          </a:prstGeom>
        </p:spPr>
      </p:pic>
      <p:pic>
        <p:nvPicPr>
          <p:cNvPr id="5" name="Graphic 4">
            <a:extLst>
              <a:ext uri="{FF2B5EF4-FFF2-40B4-BE49-F238E27FC236}">
                <a16:creationId xmlns:a16="http://schemas.microsoft.com/office/drawing/2014/main" id="{96ADD0CD-C5DF-4A35-887F-2EA8CF99994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9072" r="19629" b="19072"/>
          <a:stretch/>
        </p:blipFill>
        <p:spPr>
          <a:xfrm>
            <a:off x="6293221" y="0"/>
            <a:ext cx="5898779" cy="6858000"/>
          </a:xfrm>
          <a:prstGeom prst="rect">
            <a:avLst/>
          </a:prstGeom>
        </p:spPr>
      </p:pic>
    </p:spTree>
    <p:extLst>
      <p:ext uri="{BB962C8B-B14F-4D97-AF65-F5344CB8AC3E}">
        <p14:creationId xmlns:p14="http://schemas.microsoft.com/office/powerpoint/2010/main" val="192033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ig Image - Dark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Tree>
    <p:extLst>
      <p:ext uri="{BB962C8B-B14F-4D97-AF65-F5344CB8AC3E}">
        <p14:creationId xmlns:p14="http://schemas.microsoft.com/office/powerpoint/2010/main" val="2756414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ig Image - White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chemeClr val="bg1">
              <a:alpha val="87843"/>
            </a:schemeClr>
          </a:solidFill>
        </p:spPr>
        <p:txBody>
          <a:bodyPr>
            <a:normAutofit/>
          </a:bodyPr>
          <a:lstStyle>
            <a:lvl1pPr algn="ctr">
              <a:defRPr sz="2700">
                <a:solidFill>
                  <a:srgbClr val="003865"/>
                </a:solidFill>
              </a:defRPr>
            </a:lvl1pPr>
          </a:lstStyle>
          <a:p>
            <a:r>
              <a:rPr lang="en-US" dirty="0"/>
              <a:t>Click to edit title</a:t>
            </a:r>
          </a:p>
        </p:txBody>
      </p:sp>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Tree>
    <p:extLst>
      <p:ext uri="{BB962C8B-B14F-4D97-AF65-F5344CB8AC3E}">
        <p14:creationId xmlns:p14="http://schemas.microsoft.com/office/powerpoint/2010/main" val="29713201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g Image - Black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Tree>
    <p:extLst>
      <p:ext uri="{BB962C8B-B14F-4D97-AF65-F5344CB8AC3E}">
        <p14:creationId xmlns:p14="http://schemas.microsoft.com/office/powerpoint/2010/main" val="14072763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ig Image - Green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Tree>
    <p:extLst>
      <p:ext uri="{BB962C8B-B14F-4D97-AF65-F5344CB8AC3E}">
        <p14:creationId xmlns:p14="http://schemas.microsoft.com/office/powerpoint/2010/main" val="3889987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de Solid - Light Gradient 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3"/>
            <a:ext cx="8128000" cy="2966751"/>
          </a:xfrm>
        </p:spPr>
        <p:txBody>
          <a:bodyPr/>
          <a:lstStyle/>
          <a:p>
            <a:r>
              <a:rPr lang="en-US"/>
              <a:t>Click icon to add table</a:t>
            </a:r>
          </a:p>
        </p:txBody>
      </p:sp>
      <p:sp>
        <p:nvSpPr>
          <p:cNvPr id="6" name="Date Placeholder 3"/>
          <p:cNvSpPr>
            <a:spLocks noGrp="1"/>
          </p:cNvSpPr>
          <p:nvPr>
            <p:ph type="dt" sz="half" idx="10"/>
          </p:nvPr>
        </p:nvSpPr>
        <p:spPr>
          <a:xfrm>
            <a:off x="914400" y="6356352"/>
            <a:ext cx="1371600" cy="365125"/>
          </a:xfrm>
        </p:spPr>
        <p:txBody>
          <a:body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8" name="Slide Number Placeholder 5"/>
          <p:cNvSpPr>
            <a:spLocks noGrp="1"/>
          </p:cNvSpPr>
          <p:nvPr>
            <p:ph type="sldNum" sz="quarter" idx="12"/>
          </p:nvPr>
        </p:nvSpPr>
        <p:spPr>
          <a:xfrm>
            <a:off x="9902952" y="6356352"/>
            <a:ext cx="1371600" cy="365125"/>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600547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de Solid - Dark 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2081272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creen Capture Right - Black">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0"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2"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9"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2712627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creen Capture Right - Light Gradi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365760"/>
            <a:ext cx="3657600" cy="2743200"/>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914400" y="3200400"/>
            <a:ext cx="3657600" cy="28346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0" y="457202"/>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846322" y="1005840"/>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914400" y="6356352"/>
            <a:ext cx="1371600" cy="365125"/>
          </a:xfrm>
        </p:spPr>
        <p:txBody>
          <a:bodyPr/>
          <a:lstStyle/>
          <a:p>
            <a:endParaRPr lang="en-US"/>
          </a:p>
        </p:txBody>
      </p:sp>
      <p:sp>
        <p:nvSpPr>
          <p:cNvPr id="7"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1" name="Slide Number Placeholder 6"/>
          <p:cNvSpPr>
            <a:spLocks noGrp="1"/>
          </p:cNvSpPr>
          <p:nvPr>
            <p:ph type="sldNum" sz="quarter" idx="13"/>
          </p:nvPr>
        </p:nvSpPr>
        <p:spPr>
          <a:xfrm>
            <a:off x="9902952" y="6356352"/>
            <a:ext cx="1371600" cy="365125"/>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40523722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creen Capture Right - Dark Gradi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0" y="457202"/>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2" y="1005840"/>
            <a:ext cx="9516215" cy="4850604"/>
          </a:xfrm>
        </p:spPr>
        <p:txBody>
          <a:bodyPr/>
          <a:lstStyle>
            <a:lvl1pPr>
              <a:defRPr/>
            </a:lvl1pPr>
          </a:lstStyle>
          <a:p>
            <a:r>
              <a:rPr lang="en-US" dirty="0"/>
              <a:t>Click icon to insert screenshot</a:t>
            </a:r>
          </a:p>
        </p:txBody>
      </p:sp>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a:t>Click to edit title</a:t>
            </a:r>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20"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36426277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creen Capture Bottom - Black">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108960"/>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65760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35168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_Blue Patter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7" y="0"/>
            <a:ext cx="1219509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D22B5B-2D55-4793-BB79-FB5BEA43C680}"/>
              </a:ext>
            </a:extLst>
          </p:cNvPr>
          <p:cNvSpPr/>
          <p:nvPr userDrawn="1"/>
        </p:nvSpPr>
        <p:spPr>
          <a:xfrm>
            <a:off x="-3097" y="-20637"/>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07423" y="1122363"/>
            <a:ext cx="10972800" cy="1855968"/>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07423" y="3202432"/>
            <a:ext cx="10972800" cy="6400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A7B72109-859A-44DD-8CF3-AB8DD66FB3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0288" y="4236021"/>
            <a:ext cx="3306373" cy="1371600"/>
          </a:xfrm>
          <a:prstGeom prst="rect">
            <a:avLst/>
          </a:prstGeom>
        </p:spPr>
      </p:pic>
      <p:pic>
        <p:nvPicPr>
          <p:cNvPr id="6" name="Graphic 5">
            <a:extLst>
              <a:ext uri="{FF2B5EF4-FFF2-40B4-BE49-F238E27FC236}">
                <a16:creationId xmlns:a16="http://schemas.microsoft.com/office/drawing/2014/main" id="{853B706D-33FA-41AB-9AA9-94E98F5AD1D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453" r="5400"/>
          <a:stretch/>
        </p:blipFill>
        <p:spPr>
          <a:xfrm>
            <a:off x="-6194" y="-20637"/>
            <a:ext cx="12195097" cy="6858000"/>
          </a:xfrm>
          <a:prstGeom prst="rect">
            <a:avLst/>
          </a:prstGeom>
        </p:spPr>
      </p:pic>
    </p:spTree>
    <p:extLst>
      <p:ext uri="{BB962C8B-B14F-4D97-AF65-F5344CB8AC3E}">
        <p14:creationId xmlns:p14="http://schemas.microsoft.com/office/powerpoint/2010/main" val="108712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creen Capture Bottom - Light Gradi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82880"/>
            <a:ext cx="10360152"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914400" y="1188720"/>
            <a:ext cx="10360152" cy="173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108960"/>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65760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02094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creen Capture Bottom - Dark Gradi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14400" y="182880"/>
            <a:ext cx="10360152" cy="914400"/>
          </a:xfrm>
        </p:spPr>
        <p:txBody>
          <a:bodyPr>
            <a:normAutofit/>
          </a:bodyPr>
          <a:lstStyle>
            <a:lvl1pPr algn="r">
              <a:defRPr sz="2700">
                <a:solidFill>
                  <a:schemeClr val="accent2"/>
                </a:solidFill>
              </a:defRPr>
            </a:lvl1pPr>
          </a:lstStyle>
          <a:p>
            <a:r>
              <a:rPr lang="en-US" dirty="0"/>
              <a:t>Click to edit title</a:t>
            </a:r>
          </a:p>
        </p:txBody>
      </p:sp>
      <p:sp>
        <p:nvSpPr>
          <p:cNvPr id="9"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108960"/>
            <a:ext cx="9387471" cy="5283060"/>
          </a:xfrm>
          <a:prstGeom prst="rect">
            <a:avLst/>
          </a:prstGeom>
          <a:ln>
            <a:noFill/>
          </a:ln>
          <a:effectLst>
            <a:outerShdw blurRad="292100" dist="139700" dir="2700000" algn="tl" rotWithShape="0">
              <a:srgbClr val="333333">
                <a:alpha val="65000"/>
              </a:srgbClr>
            </a:outerShdw>
          </a:effectLst>
        </p:spPr>
      </p:pic>
      <p:sp>
        <p:nvSpPr>
          <p:cNvPr id="8" name="Picture Placeholder 12" descr="Screenshot"/>
          <p:cNvSpPr>
            <a:spLocks noGrp="1"/>
          </p:cNvSpPr>
          <p:nvPr>
            <p:ph type="pic" sz="quarter" idx="10" hasCustomPrompt="1"/>
          </p:nvPr>
        </p:nvSpPr>
        <p:spPr>
          <a:xfrm>
            <a:off x="1373459" y="365760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99388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creen Capture Display Right - Dark Gradi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a:t>Click to edit title</a:t>
            </a:r>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8" y="691884"/>
            <a:ext cx="6300787" cy="3411537"/>
          </a:xfrm>
        </p:spPr>
        <p:txBody>
          <a:bodyPr/>
          <a:lstStyle>
            <a:lvl1pPr>
              <a:defRPr/>
            </a:lvl1pPr>
          </a:lstStyle>
          <a:p>
            <a:r>
              <a:rPr lang="en-US" dirty="0"/>
              <a:t>Click icon to insert screenshot</a:t>
            </a:r>
          </a:p>
        </p:txBody>
      </p:sp>
      <p:sp>
        <p:nvSpPr>
          <p:cNvPr id="1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1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20"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402619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ingle Quote - Dark Gradient">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p:cNvSpPr>
            <a:spLocks noGrp="1"/>
          </p:cNvSpPr>
          <p:nvPr>
            <p:ph type="title" hasCustomPrompt="1"/>
          </p:nvPr>
        </p:nvSpPr>
        <p:spPr>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3"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14"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15"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2454362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ingle Quote - Black Gradient">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title" hasCustomPrompt="1"/>
          </p:nvPr>
        </p:nvSpPr>
        <p:spPr>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8"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bg1"/>
                </a:solidFill>
              </a:defRPr>
            </a:lvl1pPr>
          </a:lstStyle>
          <a:p>
            <a:endParaRPr lang="en-US"/>
          </a:p>
        </p:txBody>
      </p:sp>
      <p:sp>
        <p:nvSpPr>
          <p:cNvPr id="10"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10556254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Box - Dark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914400" y="1554480"/>
            <a:ext cx="10360152" cy="3200400"/>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8" name="Date Placeholder 4"/>
          <p:cNvSpPr>
            <a:spLocks noGrp="1"/>
          </p:cNvSpPr>
          <p:nvPr>
            <p:ph type="dt" sz="half" idx="12"/>
          </p:nvPr>
        </p:nvSpPr>
        <p:spPr>
          <a:xfrm>
            <a:off x="838201" y="6356352"/>
            <a:ext cx="1358591" cy="365125"/>
          </a:xfrm>
        </p:spPr>
        <p:txBody>
          <a:bodyPr/>
          <a:lstStyle/>
          <a:p>
            <a:endParaRPr lang="en-US"/>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0" name="Slide Number Placeholder 6"/>
          <p:cNvSpPr>
            <a:spLocks noGrp="1"/>
          </p:cNvSpPr>
          <p:nvPr>
            <p:ph type="sldNum" sz="quarter" idx="14"/>
          </p:nvPr>
        </p:nvSpPr>
        <p:spPr>
          <a:xfrm>
            <a:off x="9891133" y="6356352"/>
            <a:ext cx="1462668" cy="365125"/>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377582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ull Image One Circle Overlay">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8" name="Date Placeholder 4"/>
          <p:cNvSpPr>
            <a:spLocks noGrp="1"/>
          </p:cNvSpPr>
          <p:nvPr>
            <p:ph type="dt" sz="half" idx="12"/>
          </p:nvPr>
        </p:nvSpPr>
        <p:spPr>
          <a:xfrm>
            <a:off x="914400" y="6356352"/>
            <a:ext cx="1371600" cy="365125"/>
          </a:xfrm>
        </p:spPr>
        <p:txBody>
          <a:bodyPr/>
          <a:lstStyle/>
          <a:p>
            <a:endParaRPr lang="en-US"/>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0" name="Slide Number Placeholder 6"/>
          <p:cNvSpPr>
            <a:spLocks noGrp="1"/>
          </p:cNvSpPr>
          <p:nvPr>
            <p:ph type="sldNum" sz="quarter" idx="14"/>
          </p:nvPr>
        </p:nvSpPr>
        <p:spPr>
          <a:xfrm>
            <a:off x="9902952" y="6356350"/>
            <a:ext cx="1371600" cy="274320"/>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572782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ull Image Mutiple Circle Overlay">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8" y="912530"/>
            <a:ext cx="4661388"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7" y="524007"/>
            <a:ext cx="2155300"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14" name="Date Placeholder 4"/>
          <p:cNvSpPr>
            <a:spLocks noGrp="1"/>
          </p:cNvSpPr>
          <p:nvPr>
            <p:ph type="dt" sz="half" idx="12"/>
          </p:nvPr>
        </p:nvSpPr>
        <p:spPr>
          <a:xfrm>
            <a:off x="914400" y="6356352"/>
            <a:ext cx="1371600" cy="365125"/>
          </a:xfrm>
        </p:spPr>
        <p:txBody>
          <a:bodyPr/>
          <a:lstStyle/>
          <a:p>
            <a:endParaRPr lang="en-US"/>
          </a:p>
        </p:txBody>
      </p:sp>
      <p:sp>
        <p:nvSpPr>
          <p:cNvPr id="15"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6" name="Slide Number Placeholder 6"/>
          <p:cNvSpPr>
            <a:spLocks noGrp="1"/>
          </p:cNvSpPr>
          <p:nvPr>
            <p:ph type="sldNum" sz="quarter" idx="16"/>
          </p:nvPr>
        </p:nvSpPr>
        <p:spPr>
          <a:xfrm>
            <a:off x="9902952" y="6356350"/>
            <a:ext cx="1371600" cy="274320"/>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561018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Solid - Dark Gradi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4400" y="1280160"/>
            <a:ext cx="10360152" cy="1371600"/>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1029844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Solid - Light Gradi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280160"/>
            <a:ext cx="12192000" cy="1371600"/>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1"/>
          </p:nvPr>
        </p:nvSpPr>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378488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_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7BAE1C-D745-4001-B18E-008AB65E66D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959DF726-F68B-4451-89EA-E105D518C9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7493" y="1285875"/>
            <a:ext cx="3637011" cy="1508760"/>
          </a:xfrm>
          <a:prstGeom prst="rect">
            <a:avLst/>
          </a:prstGeom>
        </p:spPr>
      </p:pic>
      <p:sp>
        <p:nvSpPr>
          <p:cNvPr id="2" name="TextBox 1">
            <a:extLst>
              <a:ext uri="{FF2B5EF4-FFF2-40B4-BE49-F238E27FC236}">
                <a16:creationId xmlns:a16="http://schemas.microsoft.com/office/drawing/2014/main" id="{FF72774C-0F55-3F42-B625-69CE9CCCE3D8}"/>
              </a:ext>
            </a:extLst>
          </p:cNvPr>
          <p:cNvSpPr txBox="1"/>
          <p:nvPr userDrawn="1"/>
        </p:nvSpPr>
        <p:spPr>
          <a:xfrm>
            <a:off x="1621154" y="4080510"/>
            <a:ext cx="8949690" cy="1938992"/>
          </a:xfrm>
          <a:prstGeom prst="rect">
            <a:avLst/>
          </a:prstGeom>
          <a:noFill/>
        </p:spPr>
        <p:txBody>
          <a:bodyPr wrap="square" rtlCol="0">
            <a:spAutoFit/>
          </a:bodyPr>
          <a:lstStyle/>
          <a:p>
            <a:pPr algn="ctr"/>
            <a:r>
              <a:rPr lang="en-US" sz="6000">
                <a:solidFill>
                  <a:schemeClr val="bg1"/>
                </a:solidFill>
                <a:latin typeface="+mj-lt"/>
              </a:rPr>
              <a:t>Click to edit title (Centered)</a:t>
            </a:r>
          </a:p>
        </p:txBody>
      </p:sp>
    </p:spTree>
    <p:extLst>
      <p:ext uri="{BB962C8B-B14F-4D97-AF65-F5344CB8AC3E}">
        <p14:creationId xmlns:p14="http://schemas.microsoft.com/office/powerpoint/2010/main" val="41166665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Full Image Background">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914400" y="1371600"/>
            <a:ext cx="10360152" cy="1371600"/>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8" name="Date Placeholder 4"/>
          <p:cNvSpPr>
            <a:spLocks noGrp="1"/>
          </p:cNvSpPr>
          <p:nvPr>
            <p:ph type="dt" sz="half" idx="12"/>
          </p:nvPr>
        </p:nvSpPr>
        <p:spPr>
          <a:xfrm>
            <a:off x="914400" y="6356352"/>
            <a:ext cx="1371600" cy="365125"/>
          </a:xfrm>
        </p:spPr>
        <p:txBody>
          <a:bodyPr/>
          <a:lstStyle/>
          <a:p>
            <a:endParaRPr lang="en-US"/>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0" name="Slide Number Placeholder 6"/>
          <p:cNvSpPr>
            <a:spLocks noGrp="1"/>
          </p:cNvSpPr>
          <p:nvPr>
            <p:ph type="sldNum" sz="quarter" idx="15"/>
          </p:nvPr>
        </p:nvSpPr>
        <p:spPr>
          <a:xfrm>
            <a:off x="9902952" y="6356352"/>
            <a:ext cx="1371600" cy="365125"/>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13128145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Number - Image 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13" name="Date Placeholder 4"/>
          <p:cNvSpPr>
            <a:spLocks noGrp="1"/>
          </p:cNvSpPr>
          <p:nvPr>
            <p:ph type="dt" sz="half" idx="12"/>
          </p:nvPr>
        </p:nvSpPr>
        <p:spPr>
          <a:xfrm>
            <a:off x="914400" y="6356352"/>
            <a:ext cx="1371600" cy="365125"/>
          </a:xfrm>
        </p:spPr>
        <p:txBody>
          <a:bodyPr/>
          <a:lstStyle/>
          <a:p>
            <a:endParaRPr lang="en-US"/>
          </a:p>
        </p:txBody>
      </p:sp>
      <p:sp>
        <p:nvSpPr>
          <p:cNvPr id="14"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15" name="Slide Number Placeholder 6"/>
          <p:cNvSpPr>
            <a:spLocks noGrp="1"/>
          </p:cNvSpPr>
          <p:nvPr>
            <p:ph type="sldNum" sz="quarter" idx="16"/>
          </p:nvPr>
        </p:nvSpPr>
        <p:spPr>
          <a:xfrm>
            <a:off x="9902952" y="6356352"/>
            <a:ext cx="1371600" cy="365125"/>
          </a:xfrm>
        </p:spPr>
        <p:txBody>
          <a:bodyPr/>
          <a:lstStyle/>
          <a:p>
            <a:fld id="{64A40429-5A8F-48E7-820C-A07DEC7CA088}" type="slidenum">
              <a:rPr lang="en-US" smtClean="0"/>
              <a:t>‹#›</a:t>
            </a:fld>
            <a:endParaRPr lang="en-US"/>
          </a:p>
        </p:txBody>
      </p:sp>
    </p:spTree>
    <p:extLst>
      <p:ext uri="{BB962C8B-B14F-4D97-AF65-F5344CB8AC3E}">
        <p14:creationId xmlns:p14="http://schemas.microsoft.com/office/powerpoint/2010/main" val="2123058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ig Number - Dark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33307664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anks dark BG">
    <p:spTree>
      <p:nvGrpSpPr>
        <p:cNvPr id="1" name=""/>
        <p:cNvGrpSpPr/>
        <p:nvPr/>
      </p:nvGrpSpPr>
      <p:grpSpPr>
        <a:xfrm>
          <a:off x="0" y="0"/>
          <a:ext cx="0" cy="0"/>
          <a:chOff x="0" y="0"/>
          <a:chExt cx="0" cy="0"/>
        </a:xfrm>
      </p:grpSpPr>
      <p:sp>
        <p:nvSpPr>
          <p:cNvPr id="10" name="Title 2"/>
          <p:cNvSpPr txBox="1">
            <a:spLocks/>
          </p:cNvSpPr>
          <p:nvPr/>
        </p:nvSpPr>
        <p:spPr>
          <a:xfrm>
            <a:off x="914400" y="2011680"/>
            <a:ext cx="10360152" cy="1371600"/>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sz="5250" dirty="0"/>
              <a:t>Thank you!</a:t>
            </a:r>
          </a:p>
        </p:txBody>
      </p:sp>
      <p:sp>
        <p:nvSpPr>
          <p:cNvPr id="12" name="Title 1"/>
          <p:cNvSpPr>
            <a:spLocks noGrp="1"/>
          </p:cNvSpPr>
          <p:nvPr>
            <p:ph type="title" idx="4294967295"/>
          </p:nvPr>
        </p:nvSpPr>
        <p:spPr>
          <a:xfrm>
            <a:off x="914400" y="186856"/>
            <a:ext cx="5486400" cy="1371600"/>
          </a:xfrm>
        </p:spPr>
        <p:txBody>
          <a:bodyPr/>
          <a:lstStyle/>
          <a:p>
            <a:r>
              <a:rPr lang="en-US"/>
              <a:t>Click to edit Master title style</a:t>
            </a:r>
            <a:endParaRPr lang="en-US" dirty="0"/>
          </a:p>
        </p:txBody>
      </p:sp>
      <p:sp>
        <p:nvSpPr>
          <p:cNvPr id="11"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Minnesota Department of Human Services logo" title="MN DH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396" y="444405"/>
            <a:ext cx="4448641" cy="931111"/>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24409076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hanks light BG">
    <p:spTree>
      <p:nvGrpSpPr>
        <p:cNvPr id="1" name=""/>
        <p:cNvGrpSpPr/>
        <p:nvPr/>
      </p:nvGrpSpPr>
      <p:grpSpPr>
        <a:xfrm>
          <a:off x="0" y="0"/>
          <a:ext cx="0" cy="0"/>
          <a:chOff x="0" y="0"/>
          <a:chExt cx="0" cy="0"/>
        </a:xfrm>
      </p:grpSpPr>
      <p:sp>
        <p:nvSpPr>
          <p:cNvPr id="11" name="Title 1"/>
          <p:cNvSpPr>
            <a:spLocks noGrp="1"/>
          </p:cNvSpPr>
          <p:nvPr>
            <p:ph type="title" idx="4294967295"/>
          </p:nvPr>
        </p:nvSpPr>
        <p:spPr>
          <a:xfrm>
            <a:off x="914400" y="186856"/>
            <a:ext cx="5486400" cy="1371600"/>
          </a:xfrm>
        </p:spPr>
        <p:txBody>
          <a:bodyPr/>
          <a:lstStyle/>
          <a:p>
            <a:r>
              <a:rPr lang="en-US"/>
              <a:t>Click to edit Master title style</a:t>
            </a:r>
            <a:endParaRPr lang="en-US" dirty="0"/>
          </a:p>
        </p:txBody>
      </p:sp>
      <p:sp>
        <p:nvSpPr>
          <p:cNvPr id="10" name="Title 2"/>
          <p:cNvSpPr txBox="1">
            <a:spLocks/>
          </p:cNvSpPr>
          <p:nvPr/>
        </p:nvSpPr>
        <p:spPr>
          <a:xfrm>
            <a:off x="0" y="1651380"/>
            <a:ext cx="12192000" cy="1828800"/>
          </a:xfrm>
          <a:prstGeom prst="rect">
            <a:avLst/>
          </a:prstGeom>
          <a:solidFill>
            <a:srgbClr val="003865"/>
          </a:solidFill>
        </p:spPr>
        <p:txBody>
          <a:bodyPr vert="horz" lIns="68580" tIns="34290" rIns="68580" bIns="3429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sz="5250" dirty="0"/>
              <a:t>Thank you!</a:t>
            </a:r>
          </a:p>
        </p:txBody>
      </p:sp>
      <p:sp>
        <p:nvSpPr>
          <p:cNvPr id="8"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Minnesota Department of Human Services logo" title="MN DH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396" y="444405"/>
            <a:ext cx="4448641" cy="931111"/>
          </a:xfrm>
          <a:prstGeom prst="rect">
            <a:avLst/>
          </a:prstGeom>
        </p:spPr>
      </p:pic>
      <p:sp>
        <p:nvSpPr>
          <p:cNvPr id="3" name="Date Placeholder 2"/>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3518216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3/14/2023</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88233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_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7" y="0"/>
            <a:ext cx="1219509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D22B5B-2D55-4793-BB79-FB5BEA43C680}"/>
              </a:ext>
            </a:extLst>
          </p:cNvPr>
          <p:cNvSpPr/>
          <p:nvPr userDrawn="1"/>
        </p:nvSpPr>
        <p:spPr>
          <a:xfrm>
            <a:off x="4354" y="1"/>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07423" y="1122363"/>
            <a:ext cx="10972800" cy="1855968"/>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07423" y="3202432"/>
            <a:ext cx="10972800" cy="64008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Graphic 11">
            <a:extLst>
              <a:ext uri="{FF2B5EF4-FFF2-40B4-BE49-F238E27FC236}">
                <a16:creationId xmlns:a16="http://schemas.microsoft.com/office/drawing/2014/main" id="{46063668-7F6E-45F0-97E3-0589F75B3623}"/>
              </a:ext>
            </a:extLst>
          </p:cNvPr>
          <p:cNvPicPr>
            <a:picLocks noChangeAspect="1"/>
          </p:cNvPicPr>
          <p:nvPr userDrawn="1"/>
        </p:nvPicPr>
        <p:blipFill>
          <a:blip/>
          <a:stretch>
            <a:fillRect/>
          </a:stretch>
        </p:blipFill>
        <p:spPr>
          <a:xfrm>
            <a:off x="670288" y="4236021"/>
            <a:ext cx="3306373" cy="1371600"/>
          </a:xfrm>
          <a:prstGeom prst="rect">
            <a:avLst/>
          </a:prstGeom>
        </p:spPr>
      </p:pic>
      <p:pic>
        <p:nvPicPr>
          <p:cNvPr id="5" name="Graphic 4">
            <a:extLst>
              <a:ext uri="{FF2B5EF4-FFF2-40B4-BE49-F238E27FC236}">
                <a16:creationId xmlns:a16="http://schemas.microsoft.com/office/drawing/2014/main" id="{96ADD0CD-C5DF-4A35-887F-2EA8CF99994F}"/>
              </a:ext>
            </a:extLst>
          </p:cNvPr>
          <p:cNvPicPr>
            <a:picLocks noChangeAspect="1"/>
          </p:cNvPicPr>
          <p:nvPr userDrawn="1"/>
        </p:nvPicPr>
        <p:blipFill rotWithShape="1">
          <a:blip/>
          <a:srcRect t="19072" r="19629" b="19072"/>
          <a:stretch/>
        </p:blipFill>
        <p:spPr>
          <a:xfrm>
            <a:off x="6293221" y="0"/>
            <a:ext cx="5898779" cy="6858000"/>
          </a:xfrm>
          <a:prstGeom prst="rect">
            <a:avLst/>
          </a:prstGeom>
        </p:spPr>
      </p:pic>
    </p:spTree>
    <p:extLst>
      <p:ext uri="{BB962C8B-B14F-4D97-AF65-F5344CB8AC3E}">
        <p14:creationId xmlns:p14="http://schemas.microsoft.com/office/powerpoint/2010/main" val="24689720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Title + Two-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58D-F2C6-4843-BE52-6E2D96D2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542FF-D0BB-4B00-B1A6-70142A249A9B}"/>
              </a:ext>
            </a:extLst>
          </p:cNvPr>
          <p:cNvSpPr>
            <a:spLocks noGrp="1"/>
          </p:cNvSpPr>
          <p:nvPr>
            <p:ph sz="half" idx="1"/>
          </p:nvPr>
        </p:nvSpPr>
        <p:spPr>
          <a:xfrm>
            <a:off x="883919"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B10FC2-2766-4747-8956-9B30FCB19CFE}"/>
              </a:ext>
            </a:extLst>
          </p:cNvPr>
          <p:cNvSpPr>
            <a:spLocks noGrp="1"/>
          </p:cNvSpPr>
          <p:nvPr>
            <p:ph sz="half" idx="2"/>
          </p:nvPr>
        </p:nvSpPr>
        <p:spPr>
          <a:xfrm>
            <a:off x="6278880" y="1597034"/>
            <a:ext cx="502920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301242E-837B-41F7-9949-D4E148385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92B69-DB97-45C1-9084-7266AD6AD1D9}"/>
              </a:ext>
            </a:extLst>
          </p:cNvPr>
          <p:cNvSpPr>
            <a:spLocks noGrp="1"/>
          </p:cNvSpPr>
          <p:nvPr>
            <p:ph type="sldNum" sz="quarter" idx="12"/>
          </p:nvPr>
        </p:nvSpPr>
        <p:spPr/>
        <p:txBody>
          <a:bodyPr/>
          <a:lstStyle/>
          <a:p>
            <a:fld id="{9D8EB7B1-E934-4B3B-8886-7B1F2B342BCA}" type="slidenum">
              <a:rPr lang="en-US" smtClean="0"/>
              <a:t>‹#›</a:t>
            </a:fld>
            <a:endParaRPr lang="en-US"/>
          </a:p>
        </p:txBody>
      </p:sp>
    </p:spTree>
    <p:extLst>
      <p:ext uri="{BB962C8B-B14F-4D97-AF65-F5344CB8AC3E}">
        <p14:creationId xmlns:p14="http://schemas.microsoft.com/office/powerpoint/2010/main" val="37449011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mpact Slide_Title + Photo (red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7B85D8-AADA-4CF2-B6CE-E62159496A54}"/>
              </a:ext>
            </a:extLst>
          </p:cNvPr>
          <p:cNvSpPr/>
          <p:nvPr userDrawn="1"/>
        </p:nvSpPr>
        <p:spPr>
          <a:xfrm>
            <a:off x="-1" y="0"/>
            <a:ext cx="700604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3476A06-D849-4A82-85B2-0E85D4BE288B}"/>
              </a:ext>
            </a:extLst>
          </p:cNvPr>
          <p:cNvSpPr/>
          <p:nvPr userDrawn="1"/>
        </p:nvSpPr>
        <p:spPr>
          <a:xfrm>
            <a:off x="5185954" y="0"/>
            <a:ext cx="70060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D900E-71EA-4CA2-8D4C-C1A482DD8597}"/>
              </a:ext>
            </a:extLst>
          </p:cNvPr>
          <p:cNvSpPr>
            <a:spLocks noGrp="1"/>
          </p:cNvSpPr>
          <p:nvPr>
            <p:ph type="title"/>
          </p:nvPr>
        </p:nvSpPr>
        <p:spPr>
          <a:xfrm>
            <a:off x="885321" y="2357507"/>
            <a:ext cx="3383280" cy="1828193"/>
          </a:xfrm>
        </p:spPr>
        <p:txBody>
          <a:bodyPr anchor="ctr" anchorCtr="0">
            <a:spAutoFit/>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4A80527-3F6B-4AC8-96A0-2C9849B8D2CB}"/>
              </a:ext>
            </a:extLst>
          </p:cNvPr>
          <p:cNvSpPr>
            <a:spLocks noGrp="1"/>
          </p:cNvSpPr>
          <p:nvPr>
            <p:ph type="ftr" sz="quarter" idx="11"/>
          </p:nvPr>
        </p:nvSpPr>
        <p:spPr>
          <a:xfrm>
            <a:off x="883919" y="6183665"/>
            <a:ext cx="3383281" cy="365125"/>
          </a:xfrm>
        </p:spPr>
        <p:txBody>
          <a:bodyPr/>
          <a:lstStyle>
            <a:lvl1pPr>
              <a:defRPr>
                <a:solidFill>
                  <a:schemeClr val="bg1"/>
                </a:solidFill>
              </a:defRPr>
            </a:lvl1pPr>
          </a:lstStyle>
          <a:p>
            <a:endParaRPr lang="en-US"/>
          </a:p>
        </p:txBody>
      </p:sp>
      <p:sp>
        <p:nvSpPr>
          <p:cNvPr id="8" name="Picture Placeholder 7">
            <a:extLst>
              <a:ext uri="{FF2B5EF4-FFF2-40B4-BE49-F238E27FC236}">
                <a16:creationId xmlns:a16="http://schemas.microsoft.com/office/drawing/2014/main" id="{56BE9A16-BB76-457A-A0F4-70117553DDF2}"/>
              </a:ext>
            </a:extLst>
          </p:cNvPr>
          <p:cNvSpPr>
            <a:spLocks noGrp="1"/>
          </p:cNvSpPr>
          <p:nvPr>
            <p:ph type="pic" sz="quarter" idx="13"/>
          </p:nvPr>
        </p:nvSpPr>
        <p:spPr>
          <a:xfrm>
            <a:off x="5186363" y="0"/>
            <a:ext cx="7005637" cy="6858000"/>
          </a:xfrm>
        </p:spPr>
        <p:txBody>
          <a:bodyPr anchor="ctr" anchorCtr="0"/>
          <a:lstStyle>
            <a:lvl1pPr marL="0" indent="0" algn="ctr">
              <a:buNone/>
              <a:defRPr/>
            </a:lvl1pPr>
          </a:lstStyle>
          <a:p>
            <a:r>
              <a:rPr lang="en-US"/>
              <a:t>Click icon to add picture</a:t>
            </a:r>
          </a:p>
        </p:txBody>
      </p:sp>
      <p:sp>
        <p:nvSpPr>
          <p:cNvPr id="5" name="Slide Number Placeholder 4">
            <a:extLst>
              <a:ext uri="{FF2B5EF4-FFF2-40B4-BE49-F238E27FC236}">
                <a16:creationId xmlns:a16="http://schemas.microsoft.com/office/drawing/2014/main" id="{4FCC300C-043B-4ECF-9485-3048253FA514}"/>
              </a:ext>
            </a:extLst>
          </p:cNvPr>
          <p:cNvSpPr>
            <a:spLocks noGrp="1"/>
          </p:cNvSpPr>
          <p:nvPr>
            <p:ph type="sldNum" sz="quarter" idx="12"/>
          </p:nvPr>
        </p:nvSpPr>
        <p:spPr/>
        <p:txBody>
          <a:bodyPr/>
          <a:lstStyle>
            <a:lvl1pPr>
              <a:defRPr>
                <a:solidFill>
                  <a:schemeClr val="tx2"/>
                </a:solidFill>
              </a:defRPr>
            </a:lvl1pPr>
          </a:lstStyle>
          <a:p>
            <a:fld id="{9D8EB7B1-E934-4B3B-8886-7B1F2B342BCA}" type="slidenum">
              <a:rPr lang="en-US" smtClean="0"/>
              <a:pPr/>
              <a:t>‹#›</a:t>
            </a:fld>
            <a:endParaRPr lang="en-US"/>
          </a:p>
        </p:txBody>
      </p:sp>
      <p:pic>
        <p:nvPicPr>
          <p:cNvPr id="9" name="Picture 8" descr="Logo, icon&#10;&#10;Description automatically generated">
            <a:extLst>
              <a:ext uri="{FF2B5EF4-FFF2-40B4-BE49-F238E27FC236}">
                <a16:creationId xmlns:a16="http://schemas.microsoft.com/office/drawing/2014/main" id="{CB9298AF-FE99-4911-A272-C88CE7ACC5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3650988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779A-7233-44DA-A438-0E5EF3B41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ED5FE8-D9FE-445E-A136-A3E250D1B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4693D-4691-42B4-944B-9212A56A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A4377C-B300-43DA-AE91-2F3F4B527798}"/>
              </a:ext>
            </a:extLst>
          </p:cNvPr>
          <p:cNvSpPr>
            <a:spLocks noGrp="1"/>
          </p:cNvSpPr>
          <p:nvPr>
            <p:ph type="dt" sz="half" idx="10"/>
          </p:nvPr>
        </p:nvSpPr>
        <p:spPr/>
        <p:txBody>
          <a:bodyPr/>
          <a:lstStyle/>
          <a:p>
            <a:fld id="{0137EE60-F4DA-4C65-BBB6-4284B0F8F600}" type="datetimeFigureOut">
              <a:rPr lang="en-US" smtClean="0"/>
              <a:t>3/14/2023</a:t>
            </a:fld>
            <a:endParaRPr lang="en-US"/>
          </a:p>
        </p:txBody>
      </p:sp>
      <p:sp>
        <p:nvSpPr>
          <p:cNvPr id="6" name="Footer Placeholder 5">
            <a:extLst>
              <a:ext uri="{FF2B5EF4-FFF2-40B4-BE49-F238E27FC236}">
                <a16:creationId xmlns:a16="http://schemas.microsoft.com/office/drawing/2014/main" id="{28F192F0-4F8B-448E-9B38-9E26E8445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F5EC6-E34D-41DC-A910-0D440E48FD20}"/>
              </a:ext>
            </a:extLst>
          </p:cNvPr>
          <p:cNvSpPr>
            <a:spLocks noGrp="1"/>
          </p:cNvSpPr>
          <p:nvPr>
            <p:ph type="sldNum" sz="quarter" idx="12"/>
          </p:nvPr>
        </p:nvSpPr>
        <p:spPr/>
        <p:txBody>
          <a:bodyPr/>
          <a:lstStyle/>
          <a:p>
            <a:fld id="{658E8D8D-7F87-430A-821D-9A51716C80B3}" type="slidenum">
              <a:rPr lang="en-US" smtClean="0"/>
              <a:t>‹#›</a:t>
            </a:fld>
            <a:endParaRPr lang="en-US"/>
          </a:p>
        </p:txBody>
      </p:sp>
    </p:spTree>
    <p:extLst>
      <p:ext uri="{BB962C8B-B14F-4D97-AF65-F5344CB8AC3E}">
        <p14:creationId xmlns:p14="http://schemas.microsoft.com/office/powerpoint/2010/main" val="160059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77337-294A-4B99-8A3A-481884E250D4}"/>
              </a:ext>
            </a:extLst>
          </p:cNvPr>
          <p:cNvSpPr/>
          <p:nvPr userDrawn="1"/>
        </p:nvSpPr>
        <p:spPr>
          <a:xfrm>
            <a:off x="-3097" y="0"/>
            <a:ext cx="1219509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3FD8B95-2B6D-4F1F-A44F-2AED5EF25EA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33" t="662" r="5733"/>
          <a:stretch/>
        </p:blipFill>
        <p:spPr>
          <a:xfrm>
            <a:off x="0" y="0"/>
            <a:ext cx="12192000" cy="6858000"/>
          </a:xfrm>
          <a:prstGeom prst="rect">
            <a:avLst/>
          </a:prstGeom>
        </p:spPr>
      </p:pic>
      <p:pic>
        <p:nvPicPr>
          <p:cNvPr id="13" name="Graphic 12">
            <a:extLst>
              <a:ext uri="{FF2B5EF4-FFF2-40B4-BE49-F238E27FC236}">
                <a16:creationId xmlns:a16="http://schemas.microsoft.com/office/drawing/2014/main" id="{DD76F317-EC24-459D-B56B-35109805D8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4642" y="4233355"/>
            <a:ext cx="3400970" cy="1410842"/>
          </a:xfrm>
          <a:prstGeom prst="rect">
            <a:avLst/>
          </a:prstGeom>
        </p:spPr>
      </p:pic>
      <p:sp>
        <p:nvSpPr>
          <p:cNvPr id="2" name="Title 1">
            <a:extLst>
              <a:ext uri="{FF2B5EF4-FFF2-40B4-BE49-F238E27FC236}">
                <a16:creationId xmlns:a16="http://schemas.microsoft.com/office/drawing/2014/main" id="{2B4A97FA-84C3-4D96-9367-84E9DC4C2C25}"/>
              </a:ext>
            </a:extLst>
          </p:cNvPr>
          <p:cNvSpPr>
            <a:spLocks noGrp="1"/>
          </p:cNvSpPr>
          <p:nvPr>
            <p:ph type="ctrTitle"/>
          </p:nvPr>
        </p:nvSpPr>
        <p:spPr>
          <a:xfrm>
            <a:off x="607423" y="1122363"/>
            <a:ext cx="10972800" cy="1855968"/>
          </a:xfrm>
        </p:spPr>
        <p:txBody>
          <a:bodyPr anchor="b"/>
          <a:lstStyle>
            <a:lvl1pPr algn="l">
              <a:defRPr sz="60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3125C10-EF49-45A6-99D6-ACD3640FAB1A}"/>
              </a:ext>
            </a:extLst>
          </p:cNvPr>
          <p:cNvSpPr>
            <a:spLocks noGrp="1"/>
          </p:cNvSpPr>
          <p:nvPr>
            <p:ph type="subTitle" idx="1"/>
          </p:nvPr>
        </p:nvSpPr>
        <p:spPr>
          <a:xfrm>
            <a:off x="607423" y="3202432"/>
            <a:ext cx="10972800" cy="64008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559746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theme" Target="../theme/theme2.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E940B-8B12-42D8-A751-A0D34FC6606D}"/>
              </a:ext>
            </a:extLst>
          </p:cNvPr>
          <p:cNvSpPr>
            <a:spLocks noGrp="1"/>
          </p:cNvSpPr>
          <p:nvPr>
            <p:ph type="title"/>
          </p:nvPr>
        </p:nvSpPr>
        <p:spPr>
          <a:xfrm>
            <a:off x="885321" y="698227"/>
            <a:ext cx="10424160" cy="73152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FFACC104-79D3-4F37-9593-B6976ACB08E7}"/>
              </a:ext>
            </a:extLst>
          </p:cNvPr>
          <p:cNvSpPr>
            <a:spLocks noGrp="1"/>
          </p:cNvSpPr>
          <p:nvPr>
            <p:ph type="body" idx="1"/>
          </p:nvPr>
        </p:nvSpPr>
        <p:spPr>
          <a:xfrm>
            <a:off x="883920" y="1596920"/>
            <a:ext cx="10424160" cy="41148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BC800E-364C-4C0F-BDF6-4D1698985A9D}"/>
              </a:ext>
            </a:extLst>
          </p:cNvPr>
          <p:cNvSpPr>
            <a:spLocks noGrp="1"/>
          </p:cNvSpPr>
          <p:nvPr>
            <p:ph type="ftr" sz="quarter" idx="3"/>
          </p:nvPr>
        </p:nvSpPr>
        <p:spPr>
          <a:xfrm>
            <a:off x="883919" y="6183665"/>
            <a:ext cx="9370423" cy="365125"/>
          </a:xfrm>
          <a:prstGeom prst="rect">
            <a:avLst/>
          </a:prstGeom>
        </p:spPr>
        <p:txBody>
          <a:bodyPr vert="horz" lIns="0" tIns="0" rIns="0" bIns="0" rtlCol="0" anchor="ctr">
            <a:normAutofit/>
          </a:bodyPr>
          <a:lstStyle>
            <a:lvl1pPr algn="l">
              <a:defRPr sz="1000" i="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FF3601-7EF5-4F09-BCE4-8EFDD04283E0}"/>
              </a:ext>
            </a:extLst>
          </p:cNvPr>
          <p:cNvSpPr>
            <a:spLocks noGrp="1"/>
          </p:cNvSpPr>
          <p:nvPr>
            <p:ph type="sldNum" sz="quarter" idx="4"/>
          </p:nvPr>
        </p:nvSpPr>
        <p:spPr>
          <a:xfrm>
            <a:off x="10888483" y="6177134"/>
            <a:ext cx="419597" cy="365125"/>
          </a:xfrm>
          <a:prstGeom prst="rect">
            <a:avLst/>
          </a:prstGeom>
        </p:spPr>
        <p:txBody>
          <a:bodyPr vert="horz" lIns="0" tIns="0" rIns="0" bIns="0" rtlCol="0" anchor="ctr"/>
          <a:lstStyle>
            <a:lvl1pPr algn="r">
              <a:defRPr sz="1200">
                <a:solidFill>
                  <a:schemeClr val="tx2"/>
                </a:solidFill>
                <a:latin typeface="+mj-lt"/>
              </a:defRPr>
            </a:lvl1pPr>
          </a:lstStyle>
          <a:p>
            <a:fld id="{9D8EB7B1-E934-4B3B-8886-7B1F2B342BCA}" type="slidenum">
              <a:rPr lang="en-US" smtClean="0"/>
              <a:pPr/>
              <a:t>‹#›</a:t>
            </a:fld>
            <a:endParaRPr lang="en-US"/>
          </a:p>
        </p:txBody>
      </p:sp>
      <p:sp>
        <p:nvSpPr>
          <p:cNvPr id="7" name="Rectangle 6">
            <a:extLst>
              <a:ext uri="{FF2B5EF4-FFF2-40B4-BE49-F238E27FC236}">
                <a16:creationId xmlns:a16="http://schemas.microsoft.com/office/drawing/2014/main" id="{43429A58-0B35-4633-8BBD-6CAB685DEF42}"/>
              </a:ext>
            </a:extLst>
          </p:cNvPr>
          <p:cNvSpPr/>
          <p:nvPr userDrawn="1"/>
        </p:nvSpPr>
        <p:spPr>
          <a:xfrm>
            <a:off x="885321" y="361"/>
            <a:ext cx="11306679" cy="228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ogo, icon&#10;&#10;Description automatically generated">
            <a:extLst>
              <a:ext uri="{FF2B5EF4-FFF2-40B4-BE49-F238E27FC236}">
                <a16:creationId xmlns:a16="http://schemas.microsoft.com/office/drawing/2014/main" id="{5CEED59A-FB4F-4D24-A106-3DF8DBD651D3}"/>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1496896" y="6087590"/>
            <a:ext cx="365760" cy="454669"/>
          </a:xfrm>
          <a:prstGeom prst="rect">
            <a:avLst/>
          </a:prstGeom>
        </p:spPr>
      </p:pic>
    </p:spTree>
    <p:extLst>
      <p:ext uri="{BB962C8B-B14F-4D97-AF65-F5344CB8AC3E}">
        <p14:creationId xmlns:p14="http://schemas.microsoft.com/office/powerpoint/2010/main" val="3661561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6075" indent="-346075"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800" kern="1200">
          <a:solidFill>
            <a:schemeClr val="tx2"/>
          </a:solidFill>
          <a:latin typeface="+mn-lt"/>
          <a:ea typeface="+mn-ea"/>
          <a:cs typeface="+mn-cs"/>
        </a:defRPr>
      </a:lvl1pPr>
      <a:lvl2pPr marL="685800" indent="-339725"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400" kern="1200">
          <a:solidFill>
            <a:schemeClr val="tx2"/>
          </a:solidFill>
          <a:latin typeface="+mn-lt"/>
          <a:ea typeface="+mn-ea"/>
          <a:cs typeface="+mn-cs"/>
        </a:defRPr>
      </a:lvl2pPr>
      <a:lvl3pPr marL="1031875" indent="-346075" algn="l" defTabSz="914400" rtl="0" eaLnBrk="1" latinLnBrk="0" hangingPunct="1">
        <a:lnSpc>
          <a:spcPct val="100000"/>
        </a:lnSpc>
        <a:spcBef>
          <a:spcPts val="0"/>
        </a:spcBef>
        <a:spcAft>
          <a:spcPts val="1200"/>
        </a:spcAft>
        <a:buClr>
          <a:schemeClr val="accent1"/>
        </a:buClr>
        <a:buFont typeface="Courier New" panose="02070309020205020404" pitchFamily="49" charset="0"/>
        <a:buChar char="o"/>
        <a:defRPr sz="2000" kern="1200">
          <a:solidFill>
            <a:schemeClr val="tx2"/>
          </a:solidFill>
          <a:latin typeface="+mn-lt"/>
          <a:ea typeface="+mn-ea"/>
          <a:cs typeface="+mn-cs"/>
        </a:defRPr>
      </a:lvl3pPr>
      <a:lvl4pPr marL="1371600" indent="-339725"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kern="1200">
          <a:solidFill>
            <a:schemeClr val="tx2"/>
          </a:solidFill>
          <a:latin typeface="+mn-lt"/>
          <a:ea typeface="+mn-ea"/>
          <a:cs typeface="+mn-cs"/>
        </a:defRPr>
      </a:lvl4pPr>
      <a:lvl5pPr marL="1717675" indent="-346075"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82880"/>
            <a:ext cx="10360152"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188720"/>
            <a:ext cx="10360152"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4400" y="6356352"/>
            <a:ext cx="1371600" cy="365125"/>
          </a:xfrm>
          <a:prstGeom prst="rect">
            <a:avLst/>
          </a:prstGeom>
        </p:spPr>
        <p:txBody>
          <a:bodyPr vert="horz" lIns="91440" tIns="45720" rIns="91440" bIns="45720" rtlCol="0" anchor="ctr"/>
          <a:lstStyle>
            <a:lvl1pPr algn="l">
              <a:defRPr sz="900">
                <a:solidFill>
                  <a:schemeClr val="tx2"/>
                </a:solidFill>
              </a:defRPr>
            </a:lvl1pPr>
          </a:lstStyle>
          <a:p>
            <a:endParaRPr lang="en-US"/>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a:p>
        </p:txBody>
      </p:sp>
      <p:sp>
        <p:nvSpPr>
          <p:cNvPr id="6" name="Slide Number Placeholder 5"/>
          <p:cNvSpPr>
            <a:spLocks noGrp="1"/>
          </p:cNvSpPr>
          <p:nvPr>
            <p:ph type="sldNum" sz="quarter" idx="4"/>
          </p:nvPr>
        </p:nvSpPr>
        <p:spPr>
          <a:xfrm>
            <a:off x="9902952" y="6356352"/>
            <a:ext cx="1371600" cy="365125"/>
          </a:xfrm>
          <a:prstGeom prst="rect">
            <a:avLst/>
          </a:prstGeom>
        </p:spPr>
        <p:txBody>
          <a:bodyPr vert="horz" lIns="91440" tIns="45720" rIns="91440" bIns="45720" rtlCol="0" anchor="ctr"/>
          <a:lstStyle>
            <a:lvl1pPr algn="r">
              <a:defRPr sz="900">
                <a:solidFill>
                  <a:schemeClr val="tx2"/>
                </a:solidFill>
              </a:defRPr>
            </a:lvl1pPr>
          </a:lstStyle>
          <a:p>
            <a:fld id="{64A40429-5A8F-48E7-820C-A07DEC7CA088}" type="slidenum">
              <a:rPr lang="en-US" smtClean="0"/>
              <a:t>‹#›</a:t>
            </a:fld>
            <a:endParaRPr lang="en-US"/>
          </a:p>
        </p:txBody>
      </p:sp>
    </p:spTree>
    <p:extLst>
      <p:ext uri="{BB962C8B-B14F-4D97-AF65-F5344CB8AC3E}">
        <p14:creationId xmlns:p14="http://schemas.microsoft.com/office/powerpoint/2010/main" val="426585406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3" r:id="rId48"/>
    <p:sldLayoutId id="2147483744" r:id="rId49"/>
    <p:sldLayoutId id="2147483745" r:id="rId50"/>
    <p:sldLayoutId id="2147483746" r:id="rId51"/>
    <p:sldLayoutId id="2147483747" r:id="rId52"/>
    <p:sldLayoutId id="2147483748" r:id="rId53"/>
    <p:sldLayoutId id="2147483749" r:id="rId54"/>
    <p:sldLayoutId id="2147483750" r:id="rId5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hyperlink" Target="https://mn.gov/mnddc/positive_behavior_supports/derrick_dufresne/derrick15.html" TargetMode="External"/><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hs.state.mn.us/main/idcplg?IdcService=GET_DYNAMIC_CONVERSION&amp;RevisionSelectionMethod=LatestReleased&amp;dDocName=id_002195" TargetMode="External"/><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9.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87.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hyperlink" Target="https://www.revisor.mn.gov/statutes/cite/245D.081" TargetMode="External"/><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hyperlink" Target="https://mn.gov/dhs/partners-and-providers/news-initiatives-reports-workgroups/long-term-services-and-supports/disability-waiver-rates-system/" TargetMode="External"/><Relationship Id="rId2" Type="http://schemas.openxmlformats.org/officeDocument/2006/relationships/notesSlide" Target="../notesSlides/notesSlide28.xml"/><Relationship Id="rId1" Type="http://schemas.openxmlformats.org/officeDocument/2006/relationships/slideLayout" Target="../slideLayouts/slideLayout85.xml"/><Relationship Id="rId4" Type="http://schemas.openxmlformats.org/officeDocument/2006/relationships/hyperlink" Target="https://edocs.dhs.state.mn.us/lfserver/Public/DHS-6790-EN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n.gov/dhs/assets/2021%20FamilyResidentialServices%20v14_tcm1053-488228.xlsx" TargetMode="External"/><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hyperlink" Target="https://www.dhs.state.mn.us/main/idcplg?IdcService=GET_DYNAMIC_CONVERSION&amp;RevisionSelectionMethod=LatestReleased&amp;dDocName=DHS-328282"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hyperlink" Target="https://northstarcommunityservices.com/life-sharing/"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3" Type="http://schemas.openxmlformats.org/officeDocument/2006/relationships/hyperlink" Target="https://arcminnesota.org/ways-we-can-help/housing-access-services/" TargetMode="External"/><Relationship Id="rId7" Type="http://schemas.openxmlformats.org/officeDocument/2006/relationships/hyperlink" Target="https://www.health.state.mn.us/facilities/regulation/directory/providerselect.html"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openxmlformats.org/officeDocument/2006/relationships/hyperlink" Target="https://www.dhs.state.mn.us/main/idcplg?IdcService=GET_DYNAMIC_CONVERSION&amp;RevisionSelectionMethod=LatestReleased&amp;dDocName=dhs-295594" TargetMode="External"/><Relationship Id="rId5" Type="http://schemas.openxmlformats.org/officeDocument/2006/relationships/hyperlink" Target="https://www.dhs.state.mn.us/main/idcplg?IdcService=GET_DYNAMIC_CONVERSION&amp;RevisionSelectionMethod=LatestReleased&amp;dDocName=id_053178" TargetMode="External"/><Relationship Id="rId4" Type="http://schemas.openxmlformats.org/officeDocument/2006/relationships/hyperlink" Target="https://www.dhs.state.mn.us/main/idcplg?IdcService=GET_DYNAMIC_CONVERSION&amp;RevisionSelectionMethod=LatestReleased&amp;dDocName=DHS-316637"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youtube.com/watch?v=QbTXp0wKFMQ" TargetMode="External"/><Relationship Id="rId3" Type="http://schemas.openxmlformats.org/officeDocument/2006/relationships/hyperlink" Target="https://www.dhs.state.mn.us/main/idcplg?IdcService=GET_DYNAMIC_CONVERSION&amp;RevisionSelectionMethod=LatestReleased&amp;dDocName=dhs16_180133" TargetMode="External"/><Relationship Id="rId7" Type="http://schemas.openxmlformats.org/officeDocument/2006/relationships/hyperlink" Target="https://www.dhs.state.mn.us/main/idcplg?IdcService=GET_DYNAMIC_CONVERSION&amp;RevisionSelectionMethod=LatestReleased&amp;dDocName=DHS-312489" TargetMode="External"/><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hyperlink" Target="https://edocs.dhs.state.mn.us/lfserver/Public/DHS-3825-ENG" TargetMode="External"/><Relationship Id="rId5" Type="http://schemas.openxmlformats.org/officeDocument/2006/relationships/hyperlink" Target="https://www.dhs.state.mn.us/main/idcplg?IdcService=GET_DYNAMIC_CONVERSION&amp;RevisionSelectionMethod=LatestReleased&amp;dDocName=DHS-312487" TargetMode="External"/><Relationship Id="rId4" Type="http://schemas.openxmlformats.org/officeDocument/2006/relationships/hyperlink" Target="https://edocs.dhs.state.mn.us/lfserver/Public/DHS-3936-E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scott.schifsky@state.mn.us" TargetMode="External"/><Relationship Id="rId7" Type="http://schemas.openxmlformats.org/officeDocument/2006/relationships/hyperlink" Target="mailto:jwalton@accord.org" TargetMode="External"/><Relationship Id="rId2" Type="http://schemas.openxmlformats.org/officeDocument/2006/relationships/notesSlide" Target="../notesSlides/notesSlide36.xml"/><Relationship Id="rId1" Type="http://schemas.openxmlformats.org/officeDocument/2006/relationships/slideLayout" Target="../slideLayouts/slideLayout39.xml"/><Relationship Id="rId6" Type="http://schemas.openxmlformats.org/officeDocument/2006/relationships/hyperlink" Target="mailto:Laura.Vogel@lssmn.org" TargetMode="External"/><Relationship Id="rId5" Type="http://schemas.openxmlformats.org/officeDocument/2006/relationships/hyperlink" Target="mailto:heather@northstarcommunityservices.com" TargetMode="External"/><Relationship Id="rId4" Type="http://schemas.openxmlformats.org/officeDocument/2006/relationships/hyperlink" Target="mailto:stephen.horn@state.mn.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dhs.state.mn.us/main/idcplg?IdcService=GET_DYNAMIC_CONVERSION&amp;RevisionSelectionMethod=LatestReleased&amp;dDocName=DHS-328282" TargetMode="External"/><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hyperlink" Target="http://registrations.dhs.state.mn.us/WebManRpt/default.htm" TargetMode="External"/><Relationship Id="rId2" Type="http://schemas.openxmlformats.org/officeDocument/2006/relationships/notesSlide" Target="../notesSlides/notesSlide9.xml"/><Relationship Id="rId1" Type="http://schemas.openxmlformats.org/officeDocument/2006/relationships/slideLayout" Target="../slideLayouts/slideLayout85.xml"/><Relationship Id="rId4" Type="http://schemas.openxmlformats.org/officeDocument/2006/relationships/hyperlink" Target="https://www.dhs.state.mn.us/main/idcplg?IdcService=GET_DYNAMIC_CONVERSION&amp;RevisionSelectionMethod=LatestReleased&amp;dDocName=DHS-328282#authoriz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 of life sharing matching and on going support options."/>
          <p:cNvSpPr>
            <a:spLocks noGrp="1"/>
          </p:cNvSpPr>
          <p:nvPr>
            <p:ph type="ctrTitle"/>
          </p:nvPr>
        </p:nvSpPr>
        <p:spPr>
          <a:xfrm>
            <a:off x="83573" y="2674399"/>
            <a:ext cx="12192000" cy="1199223"/>
          </a:xfrm>
        </p:spPr>
        <p:txBody>
          <a:bodyPr/>
          <a:lstStyle/>
          <a:p>
            <a:r>
              <a:rPr lang="en-US" sz="2800" dirty="0"/>
              <a:t>Life sharing matching and ongoing support options</a:t>
            </a:r>
            <a:r>
              <a:rPr lang="en-US" dirty="0"/>
              <a:t>	</a:t>
            </a:r>
          </a:p>
        </p:txBody>
      </p:sp>
      <p:sp>
        <p:nvSpPr>
          <p:cNvPr id="3" name="Text Placeholder 2"/>
          <p:cNvSpPr>
            <a:spLocks noGrp="1"/>
          </p:cNvSpPr>
          <p:nvPr>
            <p:ph type="body" sz="quarter" idx="14"/>
          </p:nvPr>
        </p:nvSpPr>
        <p:spPr>
          <a:xfrm>
            <a:off x="501443" y="4008258"/>
            <a:ext cx="11356259" cy="2213457"/>
          </a:xfrm>
        </p:spPr>
        <p:txBody>
          <a:bodyPr>
            <a:normAutofit/>
          </a:bodyPr>
          <a:lstStyle/>
          <a:p>
            <a:pPr algn="l"/>
            <a:r>
              <a:rPr lang="en-US" sz="2800" dirty="0"/>
              <a:t>Scott Schifsky, Disability Services Division; Stephen Horn, Disability services division; Laura Vogel, Lutheran Social Services; Heather Wright, Northstar community services; </a:t>
            </a:r>
            <a:r>
              <a:rPr lang="en-US" sz="2800"/>
              <a:t>Jennifer Walton, </a:t>
            </a:r>
            <a:r>
              <a:rPr lang="en-US" sz="2800" dirty="0"/>
              <a:t>Accord</a:t>
            </a:r>
          </a:p>
        </p:txBody>
      </p:sp>
      <p:sp>
        <p:nvSpPr>
          <p:cNvPr id="4" name="Slide Number Placeholder 3"/>
          <p:cNvSpPr>
            <a:spLocks noGrp="1"/>
          </p:cNvSpPr>
          <p:nvPr>
            <p:ph type="sldNum" sz="quarter" idx="16"/>
          </p:nvPr>
        </p:nvSpPr>
        <p:spPr/>
        <p:txBody>
          <a:bodyPr/>
          <a:lstStyle/>
          <a:p>
            <a:fld id="{64A40429-5A8F-48E7-820C-A07DEC7CA088}" type="slidenum">
              <a:rPr lang="en-US" smtClean="0"/>
              <a:t>1</a:t>
            </a:fld>
            <a:endParaRPr lang="en-US"/>
          </a:p>
        </p:txBody>
      </p:sp>
    </p:spTree>
    <p:extLst>
      <p:ext uri="{BB962C8B-B14F-4D97-AF65-F5344CB8AC3E}">
        <p14:creationId xmlns:p14="http://schemas.microsoft.com/office/powerpoint/2010/main" val="329818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Phases of Life Sharing </a:t>
            </a:r>
          </a:p>
        </p:txBody>
      </p:sp>
      <p:sp>
        <p:nvSpPr>
          <p:cNvPr id="3" name="Content Placeholder 2"/>
          <p:cNvSpPr>
            <a:spLocks noGrp="1"/>
          </p:cNvSpPr>
          <p:nvPr>
            <p:ph sz="half" idx="1"/>
          </p:nvPr>
        </p:nvSpPr>
        <p:spPr>
          <a:xfrm>
            <a:off x="1094232" y="1828800"/>
            <a:ext cx="9009888" cy="1066800"/>
          </a:xfrm>
        </p:spPr>
        <p:txBody>
          <a:bodyPr>
            <a:normAutofit/>
          </a:bodyPr>
          <a:lstStyle/>
          <a:p>
            <a:pPr marL="0" lvl="0" indent="0">
              <a:buNone/>
            </a:pPr>
            <a:r>
              <a:rPr lang="en-US" sz="4800" dirty="0"/>
              <a:t>Matching and planning the move</a:t>
            </a:r>
          </a:p>
          <a:p>
            <a:pPr marL="0" indent="0">
              <a:buNone/>
            </a:pPr>
            <a:endParaRPr lang="en-US" sz="2800" dirty="0"/>
          </a:p>
        </p:txBody>
      </p:sp>
      <p:sp>
        <p:nvSpPr>
          <p:cNvPr id="5" name="Slide Number Placeholder 4"/>
          <p:cNvSpPr>
            <a:spLocks noGrp="1"/>
          </p:cNvSpPr>
          <p:nvPr>
            <p:ph type="sldNum" sz="quarter" idx="12"/>
          </p:nvPr>
        </p:nvSpPr>
        <p:spPr/>
        <p:txBody>
          <a:bodyPr/>
          <a:lstStyle/>
          <a:p>
            <a:fld id="{64A40429-5A8F-48E7-820C-A07DEC7CA088}" type="slidenum">
              <a:rPr lang="en-US" smtClean="0"/>
              <a:t>10</a:t>
            </a:fld>
            <a:endParaRPr lang="en-US"/>
          </a:p>
        </p:txBody>
      </p:sp>
      <p:pic>
        <p:nvPicPr>
          <p:cNvPr id="2050" name="Picture 2" descr="Two puzzle pieces together and the word matching" title="Ma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467" y="3627120"/>
            <a:ext cx="5339418" cy="254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78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Matching Perspective by Derrick Dufresne</a:t>
            </a:r>
          </a:p>
        </p:txBody>
      </p:sp>
      <p:sp>
        <p:nvSpPr>
          <p:cNvPr id="5" name="Slide Number Placeholder 4"/>
          <p:cNvSpPr>
            <a:spLocks noGrp="1"/>
          </p:cNvSpPr>
          <p:nvPr>
            <p:ph type="sldNum" sz="quarter" idx="12"/>
          </p:nvPr>
        </p:nvSpPr>
        <p:spPr/>
        <p:txBody>
          <a:bodyPr/>
          <a:lstStyle/>
          <a:p>
            <a:fld id="{64A40429-5A8F-48E7-820C-A07DEC7CA088}" type="slidenum">
              <a:rPr lang="en-US" smtClean="0"/>
              <a:t>11</a:t>
            </a:fld>
            <a:endParaRPr lang="en-US"/>
          </a:p>
        </p:txBody>
      </p:sp>
      <p:pic>
        <p:nvPicPr>
          <p:cNvPr id="6" name="Picture 2" descr="Video on Matching&#10;&#10;Picture of Derrick Dufresne video on matching ">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14984" y="1958785"/>
            <a:ext cx="6922008" cy="38936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70976" y="2852928"/>
            <a:ext cx="3230880" cy="769441"/>
          </a:xfrm>
          <a:prstGeom prst="rect">
            <a:avLst/>
          </a:prstGeom>
          <a:noFill/>
        </p:spPr>
        <p:txBody>
          <a:bodyPr wrap="square" rtlCol="0">
            <a:spAutoFit/>
          </a:bodyPr>
          <a:lstStyle/>
          <a:p>
            <a:r>
              <a:rPr lang="en-US" sz="4400" dirty="0">
                <a:hlinkClick r:id="rId3"/>
              </a:rPr>
              <a:t>Video</a:t>
            </a:r>
            <a:endParaRPr lang="en-US" sz="4400" dirty="0"/>
          </a:p>
        </p:txBody>
      </p:sp>
    </p:spTree>
    <p:extLst>
      <p:ext uri="{BB962C8B-B14F-4D97-AF65-F5344CB8AC3E}">
        <p14:creationId xmlns:p14="http://schemas.microsoft.com/office/powerpoint/2010/main" val="175565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Phases of Life Sharing </a:t>
            </a:r>
          </a:p>
        </p:txBody>
      </p:sp>
      <p:sp>
        <p:nvSpPr>
          <p:cNvPr id="3" name="Content Placeholder 2"/>
          <p:cNvSpPr>
            <a:spLocks noGrp="1"/>
          </p:cNvSpPr>
          <p:nvPr>
            <p:ph sz="half" idx="1"/>
          </p:nvPr>
        </p:nvSpPr>
        <p:spPr>
          <a:xfrm>
            <a:off x="914400" y="1554480"/>
            <a:ext cx="9570720" cy="4572000"/>
          </a:xfrm>
        </p:spPr>
        <p:txBody>
          <a:bodyPr>
            <a:normAutofit/>
          </a:bodyPr>
          <a:lstStyle/>
          <a:p>
            <a:pPr lvl="0"/>
            <a:r>
              <a:rPr lang="en-US" sz="4000" dirty="0"/>
              <a:t>Matching and planning the move</a:t>
            </a:r>
          </a:p>
          <a:p>
            <a:pPr lvl="0"/>
            <a:r>
              <a:rPr lang="en-US" sz="4000" dirty="0"/>
              <a:t>Ongoing support from a life-sharing agency</a:t>
            </a:r>
          </a:p>
          <a:p>
            <a:pPr lvl="0"/>
            <a:r>
              <a:rPr lang="en-US" sz="4000" dirty="0"/>
              <a:t>Support from the individual/family</a:t>
            </a:r>
          </a:p>
          <a:p>
            <a:endParaRPr lang="en-US" sz="2800" dirty="0"/>
          </a:p>
        </p:txBody>
      </p:sp>
      <p:sp>
        <p:nvSpPr>
          <p:cNvPr id="5" name="Slide Number Placeholder 4"/>
          <p:cNvSpPr>
            <a:spLocks noGrp="1"/>
          </p:cNvSpPr>
          <p:nvPr>
            <p:ph type="sldNum" sz="quarter" idx="12"/>
          </p:nvPr>
        </p:nvSpPr>
        <p:spPr/>
        <p:txBody>
          <a:bodyPr/>
          <a:lstStyle/>
          <a:p>
            <a:fld id="{64A40429-5A8F-48E7-820C-A07DEC7CA088}" type="slidenum">
              <a:rPr lang="en-US" smtClean="0"/>
              <a:t>12</a:t>
            </a:fld>
            <a:endParaRPr lang="en-US"/>
          </a:p>
        </p:txBody>
      </p:sp>
    </p:spTree>
    <p:extLst>
      <p:ext uri="{BB962C8B-B14F-4D97-AF65-F5344CB8AC3E}">
        <p14:creationId xmlns:p14="http://schemas.microsoft.com/office/powerpoint/2010/main" val="321596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Matching and planning the move</a:t>
            </a:r>
            <a:endParaRPr lang="en-US" dirty="0"/>
          </a:p>
        </p:txBody>
      </p:sp>
      <p:sp>
        <p:nvSpPr>
          <p:cNvPr id="3" name="Content Placeholder 2"/>
          <p:cNvSpPr>
            <a:spLocks noGrp="1"/>
          </p:cNvSpPr>
          <p:nvPr>
            <p:ph idx="1"/>
          </p:nvPr>
        </p:nvSpPr>
        <p:spPr/>
        <p:txBody>
          <a:bodyPr>
            <a:normAutofit/>
          </a:bodyPr>
          <a:lstStyle/>
          <a:p>
            <a:r>
              <a:rPr lang="en-US" dirty="0"/>
              <a:t>The life-sharing agency and lead agency facilitate a process to match the person with an individual/family based on shared preferences, interests, personality styles, responsibilities, mutual agreements, relationships, etc.</a:t>
            </a:r>
          </a:p>
          <a:p>
            <a:r>
              <a:rPr lang="en-US" dirty="0"/>
              <a:t>The matching process includes face-to-face meetings between the person and individual/family. The meetings should happen in a variety of places and be based on the person’s interests </a:t>
            </a:r>
          </a:p>
          <a:p>
            <a:r>
              <a:rPr lang="en-US" dirty="0"/>
              <a:t>During the matching process, the life-sharing agency must use person-centered practices to develop a robust, person-centered plan to support both the person and individual/family. For more information, see </a:t>
            </a:r>
            <a:r>
              <a:rPr lang="en-US" u="sng" dirty="0"/>
              <a:t>CBSM – Person-centered practices</a:t>
            </a:r>
            <a:r>
              <a:rPr lang="en-US" dirty="0"/>
              <a:t>.</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377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Matching and planning the move</a:t>
            </a:r>
            <a:endParaRPr lang="en-US" dirty="0"/>
          </a:p>
        </p:txBody>
      </p:sp>
      <p:sp>
        <p:nvSpPr>
          <p:cNvPr id="3" name="Content Placeholder 2"/>
          <p:cNvSpPr>
            <a:spLocks noGrp="1"/>
          </p:cNvSpPr>
          <p:nvPr>
            <p:ph idx="1"/>
          </p:nvPr>
        </p:nvSpPr>
        <p:spPr/>
        <p:txBody>
          <a:bodyPr>
            <a:normAutofit/>
          </a:bodyPr>
          <a:lstStyle/>
          <a:p>
            <a:r>
              <a:rPr lang="en-US" sz="2800" dirty="0"/>
              <a:t>Life sharing matching can be a provider agency or individual that enrolls as a Minnesota Health Care Program (MHCP) provider.</a:t>
            </a:r>
          </a:p>
          <a:p>
            <a:r>
              <a:rPr lang="en-US" sz="2800" dirty="0"/>
              <a:t>The life sharing provider that only provides matching does NOT need to have a 245D license but will need to be authorized to provide f</a:t>
            </a:r>
            <a:r>
              <a:rPr lang="en-US" sz="2800" dirty="0">
                <a:hlinkClick r:id="rId3"/>
              </a:rPr>
              <a:t>amily training and counseling</a:t>
            </a:r>
            <a:r>
              <a:rPr lang="en-US" sz="2800" dirty="0"/>
              <a:t>. </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35098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Matching and planning the move</a:t>
            </a:r>
            <a:endParaRPr lang="en-US" dirty="0"/>
          </a:p>
        </p:txBody>
      </p:sp>
      <p:sp>
        <p:nvSpPr>
          <p:cNvPr id="3" name="Content Placeholder 2"/>
          <p:cNvSpPr>
            <a:spLocks noGrp="1"/>
          </p:cNvSpPr>
          <p:nvPr>
            <p:ph idx="1"/>
          </p:nvPr>
        </p:nvSpPr>
        <p:spPr>
          <a:xfrm>
            <a:off x="838200" y="1495016"/>
            <a:ext cx="10515600" cy="4582339"/>
          </a:xfrm>
        </p:spPr>
        <p:txBody>
          <a:bodyPr>
            <a:normAutofit/>
          </a:bodyPr>
          <a:lstStyle/>
          <a:p>
            <a:pPr marL="0" indent="0">
              <a:buNone/>
            </a:pPr>
            <a:r>
              <a:rPr lang="en-US" sz="3200" dirty="0"/>
              <a:t>The lead agency authorizes matching services from the life-sharing agency through Family training and counseling using HCPC code </a:t>
            </a:r>
            <a:r>
              <a:rPr lang="en-US" sz="3200" b="1" dirty="0">
                <a:solidFill>
                  <a:srgbClr val="FF0000"/>
                </a:solidFill>
              </a:rPr>
              <a:t>S5110 U2</a:t>
            </a:r>
            <a:r>
              <a:rPr lang="en-US" sz="3200" dirty="0"/>
              <a:t>.</a:t>
            </a:r>
          </a:p>
          <a:p>
            <a:pPr marL="0" indent="0">
              <a:buNone/>
            </a:pPr>
            <a:r>
              <a:rPr lang="en-US" sz="3200" dirty="0"/>
              <a:t>Family training and counseling is a </a:t>
            </a:r>
            <a:r>
              <a:rPr lang="en-US" sz="3200" b="1" dirty="0"/>
              <a:t>market rate service</a:t>
            </a:r>
            <a:r>
              <a:rPr lang="en-US" sz="3200" dirty="0"/>
              <a:t>. Rates for this service should reflect the market costs and guidance on </a:t>
            </a:r>
            <a:r>
              <a:rPr lang="en-US" sz="3200" u="sng" dirty="0"/>
              <a:t>CBSM – Market rate services</a:t>
            </a:r>
            <a:r>
              <a:rPr lang="en-US" sz="3200" dirty="0"/>
              <a:t>. To authorize this service, the lead agency should follow the instructions on </a:t>
            </a:r>
            <a:r>
              <a:rPr lang="en-US" sz="3200" u="sng" dirty="0"/>
              <a:t>CBSM – Family training and counseling</a:t>
            </a:r>
            <a:r>
              <a:rPr lang="en-US" sz="3200" dirty="0"/>
              <a:t>.</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191212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 match is made</a:t>
            </a:r>
          </a:p>
        </p:txBody>
      </p:sp>
      <p:sp>
        <p:nvSpPr>
          <p:cNvPr id="3" name="Content Placeholder 2"/>
          <p:cNvSpPr>
            <a:spLocks noGrp="1"/>
          </p:cNvSpPr>
          <p:nvPr>
            <p:ph idx="1"/>
          </p:nvPr>
        </p:nvSpPr>
        <p:spPr/>
        <p:txBody>
          <a:bodyPr>
            <a:normAutofit/>
          </a:bodyPr>
          <a:lstStyle/>
          <a:p>
            <a:pPr marL="0" indent="0">
              <a:buNone/>
            </a:pPr>
            <a:r>
              <a:rPr lang="en-US" sz="3200" dirty="0"/>
              <a:t>The life-sharing agency:</a:t>
            </a:r>
          </a:p>
          <a:p>
            <a:pPr lvl="1"/>
            <a:r>
              <a:rPr lang="en-US" sz="3200" dirty="0"/>
              <a:t>Helps the person and their team understand lease agreements</a:t>
            </a:r>
          </a:p>
          <a:p>
            <a:pPr lvl="1"/>
            <a:r>
              <a:rPr lang="en-US" sz="3200" dirty="0"/>
              <a:t>Works with the person and the individual/family to draft and facilitate any needed agreements to have a successful living arrangement </a:t>
            </a:r>
          </a:p>
          <a:p>
            <a:pPr lvl="1"/>
            <a:r>
              <a:rPr lang="en-US" sz="3200" dirty="0"/>
              <a:t>Helps the person find resources to move their belongings, if needed.</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148111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8B7CFF12-02C1-4682-B9EE-BB56C1C00A03}"/>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475848" y="327848"/>
            <a:ext cx="3207814" cy="879446"/>
          </a:xfrm>
          <a:prstGeom prst="rect">
            <a:avLst/>
          </a:prstGeom>
        </p:spPr>
      </p:pic>
      <p:sp>
        <p:nvSpPr>
          <p:cNvPr id="6" name="Text Placeholder 5">
            <a:extLst>
              <a:ext uri="{FF2B5EF4-FFF2-40B4-BE49-F238E27FC236}">
                <a16:creationId xmlns:a16="http://schemas.microsoft.com/office/drawing/2014/main" id="{D19F8068-119A-4190-960D-102C384FDC07}"/>
              </a:ext>
            </a:extLst>
          </p:cNvPr>
          <p:cNvSpPr>
            <a:spLocks noGrp="1"/>
          </p:cNvSpPr>
          <p:nvPr>
            <p:ph type="body" sz="half" idx="2"/>
          </p:nvPr>
        </p:nvSpPr>
        <p:spPr>
          <a:xfrm>
            <a:off x="1597834" y="2394662"/>
            <a:ext cx="4171653" cy="2068672"/>
          </a:xfrm>
        </p:spPr>
        <p:txBody>
          <a:bodyPr/>
          <a:lstStyle/>
          <a:p>
            <a:pPr algn="ctr"/>
            <a:r>
              <a:rPr lang="en-US" sz="1800" b="1" dirty="0">
                <a:solidFill>
                  <a:srgbClr val="8D54A2"/>
                </a:solidFill>
                <a:latin typeface="Open Sans" panose="020B0606030504020204" pitchFamily="34" charset="0"/>
                <a:ea typeface="Open Sans" panose="020B0606030504020204" pitchFamily="34" charset="0"/>
                <a:cs typeface="Open Sans" panose="020B0606030504020204" pitchFamily="34" charset="0"/>
              </a:rPr>
              <a:t>Together</a:t>
            </a:r>
          </a:p>
          <a:p>
            <a:pPr algn="ctr">
              <a:lnSpc>
                <a:spcPct val="100000"/>
              </a:lnSpc>
            </a:pPr>
            <a:r>
              <a:rPr lang="en-US" sz="3200" dirty="0">
                <a:latin typeface="Open Sans" panose="020B0606030504020204" pitchFamily="34" charset="0"/>
                <a:ea typeface="Open Sans" panose="020B0606030504020204" pitchFamily="34" charset="0"/>
                <a:cs typeface="Open Sans" panose="020B0606030504020204" pitchFamily="34" charset="0"/>
              </a:rPr>
              <a:t>Helping people live their greatest lives</a:t>
            </a:r>
          </a:p>
        </p:txBody>
      </p:sp>
      <p:pic>
        <p:nvPicPr>
          <p:cNvPr id="15" name="Picture 14" descr="A person in a wheelchair wearing a puple t shirt with a thinking of happiness expression on face.&#10;&#10;">
            <a:extLst>
              <a:ext uri="{FF2B5EF4-FFF2-40B4-BE49-F238E27FC236}">
                <a16:creationId xmlns:a16="http://schemas.microsoft.com/office/drawing/2014/main" id="{40ACF470-E861-4250-B337-24FAE7DFEF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
            <a:ext cx="4571999" cy="6857999"/>
          </a:xfrm>
          <a:prstGeom prst="rect">
            <a:avLst/>
          </a:prstGeom>
        </p:spPr>
      </p:pic>
      <p:sp>
        <p:nvSpPr>
          <p:cNvPr id="16" name="Rectangle 15">
            <a:extLst>
              <a:ext uri="{FF2B5EF4-FFF2-40B4-BE49-F238E27FC236}">
                <a16:creationId xmlns:a16="http://schemas.microsoft.com/office/drawing/2014/main" id="{0BC3AD7F-0390-49B2-8442-C4A52B1E5774}"/>
              </a:ext>
            </a:extLst>
          </p:cNvPr>
          <p:cNvSpPr/>
          <p:nvPr/>
        </p:nvSpPr>
        <p:spPr>
          <a:xfrm>
            <a:off x="0" y="6529388"/>
            <a:ext cx="12192000" cy="328611"/>
          </a:xfrm>
          <a:prstGeom prst="rect">
            <a:avLst/>
          </a:prstGeom>
          <a:solidFill>
            <a:srgbClr val="8D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54A2"/>
              </a:solidFill>
            </a:endParaRPr>
          </a:p>
        </p:txBody>
      </p:sp>
      <p:sp>
        <p:nvSpPr>
          <p:cNvPr id="2" name="TextBox 1">
            <a:extLst>
              <a:ext uri="{FF2B5EF4-FFF2-40B4-BE49-F238E27FC236}">
                <a16:creationId xmlns:a16="http://schemas.microsoft.com/office/drawing/2014/main" id="{39D95CA7-626D-41AB-9B95-0EEBF7AEC415}"/>
              </a:ext>
            </a:extLst>
          </p:cNvPr>
          <p:cNvSpPr txBox="1"/>
          <p:nvPr/>
        </p:nvSpPr>
        <p:spPr>
          <a:xfrm>
            <a:off x="1221493" y="4362275"/>
            <a:ext cx="4924337" cy="461665"/>
          </a:xfrm>
          <a:prstGeom prst="rect">
            <a:avLst/>
          </a:prstGeom>
          <a:noFill/>
        </p:spPr>
        <p:txBody>
          <a:bodyPr wrap="square" rtlCol="0">
            <a:spAutoFit/>
          </a:bodyPr>
          <a:lstStyle/>
          <a:p>
            <a:pPr algn="ctr"/>
            <a:r>
              <a:rPr lang="en-US" sz="2400" dirty="0">
                <a:solidFill>
                  <a:srgbClr val="8D54A2"/>
                </a:solidFill>
                <a:latin typeface="Open Sans" panose="020B0606030504020204" pitchFamily="34" charset="0"/>
              </a:rPr>
              <a:t>Jennifer Walton</a:t>
            </a:r>
          </a:p>
        </p:txBody>
      </p:sp>
    </p:spTree>
    <p:extLst>
      <p:ext uri="{BB962C8B-B14F-4D97-AF65-F5344CB8AC3E}">
        <p14:creationId xmlns:p14="http://schemas.microsoft.com/office/powerpoint/2010/main" val="93559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EF93-5CDC-4178-9C1F-B9502839B654}"/>
              </a:ext>
            </a:extLst>
          </p:cNvPr>
          <p:cNvSpPr>
            <a:spLocks noGrp="1"/>
          </p:cNvSpPr>
          <p:nvPr>
            <p:ph type="ctrTitle"/>
          </p:nvPr>
        </p:nvSpPr>
        <p:spPr/>
        <p:txBody>
          <a:bodyPr/>
          <a:lstStyle/>
          <a:p>
            <a:r>
              <a:rPr lang="en-US" dirty="0"/>
              <a:t>Host homes </a:t>
            </a:r>
          </a:p>
        </p:txBody>
      </p:sp>
      <p:sp>
        <p:nvSpPr>
          <p:cNvPr id="3" name="Subtitle 2">
            <a:extLst>
              <a:ext uri="{FF2B5EF4-FFF2-40B4-BE49-F238E27FC236}">
                <a16:creationId xmlns:a16="http://schemas.microsoft.com/office/drawing/2014/main" id="{5CC9949D-C198-4ACF-BC0E-1413573DA04B}"/>
              </a:ext>
            </a:extLst>
          </p:cNvPr>
          <p:cNvSpPr>
            <a:spLocks noGrp="1"/>
          </p:cNvSpPr>
          <p:nvPr>
            <p:ph type="subTitle" idx="1"/>
          </p:nvPr>
        </p:nvSpPr>
        <p:spPr/>
        <p:txBody>
          <a:bodyPr/>
          <a:lstStyle/>
          <a:p>
            <a:r>
              <a:rPr lang="en-US" dirty="0"/>
              <a:t>Open your heart &amp; open your home</a:t>
            </a:r>
          </a:p>
        </p:txBody>
      </p:sp>
    </p:spTree>
    <p:extLst>
      <p:ext uri="{BB962C8B-B14F-4D97-AF65-F5344CB8AC3E}">
        <p14:creationId xmlns:p14="http://schemas.microsoft.com/office/powerpoint/2010/main" val="132984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6298-A628-4CBF-8114-EC32AC23080E}"/>
              </a:ext>
            </a:extLst>
          </p:cNvPr>
          <p:cNvSpPr>
            <a:spLocks noGrp="1"/>
          </p:cNvSpPr>
          <p:nvPr>
            <p:ph type="title"/>
          </p:nvPr>
        </p:nvSpPr>
        <p:spPr/>
        <p:txBody>
          <a:bodyPr/>
          <a:lstStyle/>
          <a:p>
            <a:r>
              <a:rPr lang="en-US" dirty="0"/>
              <a:t>Who is </a:t>
            </a:r>
            <a:r>
              <a:rPr lang="en-US" dirty="0" err="1"/>
              <a:t>lss</a:t>
            </a:r>
            <a:r>
              <a:rPr lang="en-US" dirty="0"/>
              <a:t>?</a:t>
            </a:r>
          </a:p>
        </p:txBody>
      </p:sp>
      <p:sp>
        <p:nvSpPr>
          <p:cNvPr id="3" name="Content Placeholder 2">
            <a:extLst>
              <a:ext uri="{FF2B5EF4-FFF2-40B4-BE49-F238E27FC236}">
                <a16:creationId xmlns:a16="http://schemas.microsoft.com/office/drawing/2014/main" id="{BEEBE5C1-AB24-4BA3-96BB-EE01A371B4F8}"/>
              </a:ext>
            </a:extLst>
          </p:cNvPr>
          <p:cNvSpPr>
            <a:spLocks noGrp="1"/>
          </p:cNvSpPr>
          <p:nvPr>
            <p:ph idx="1"/>
          </p:nvPr>
        </p:nvSpPr>
        <p:spPr/>
        <p:txBody>
          <a:bodyPr>
            <a:normAutofit lnSpcReduction="10000"/>
          </a:bodyPr>
          <a:lstStyle/>
          <a:p>
            <a:pPr lvl="1">
              <a:lnSpc>
                <a:spcPct val="90000"/>
              </a:lnSpc>
              <a:buFont typeface="Arial" panose="020B0604020202020204" pitchFamily="34" charset="0"/>
              <a:buChar char="•"/>
            </a:pPr>
            <a:r>
              <a:rPr lang="en-US" sz="2800" dirty="0" err="1"/>
              <a:t>Lss</a:t>
            </a:r>
            <a:r>
              <a:rPr lang="en-US" sz="2800" dirty="0"/>
              <a:t> of </a:t>
            </a:r>
            <a:r>
              <a:rPr lang="en-US" sz="2800" dirty="0" err="1"/>
              <a:t>minnesota</a:t>
            </a:r>
            <a:r>
              <a:rPr lang="en-US" sz="2800" dirty="0"/>
              <a:t> was established in 1865 </a:t>
            </a:r>
          </a:p>
          <a:p>
            <a:pPr lvl="1">
              <a:lnSpc>
                <a:spcPct val="90000"/>
              </a:lnSpc>
              <a:buFont typeface="Arial" panose="020B0604020202020204" pitchFamily="34" charset="0"/>
              <a:buChar char="•"/>
            </a:pPr>
            <a:r>
              <a:rPr lang="en-US" sz="2800" dirty="0"/>
              <a:t>We are one of the largest and oldest non-profit human service organizations in the state</a:t>
            </a:r>
          </a:p>
          <a:p>
            <a:pPr lvl="1">
              <a:lnSpc>
                <a:spcPct val="90000"/>
              </a:lnSpc>
              <a:buFont typeface="Arial" panose="020B0604020202020204" pitchFamily="34" charset="0"/>
              <a:buChar char="•"/>
            </a:pPr>
            <a:r>
              <a:rPr lang="en-US" sz="2800" dirty="0"/>
              <a:t>We have over 2,500 employees and 10,000 volunteers</a:t>
            </a:r>
          </a:p>
          <a:p>
            <a:pPr lvl="1">
              <a:lnSpc>
                <a:spcPct val="90000"/>
              </a:lnSpc>
              <a:buFont typeface="Arial" panose="020B0604020202020204" pitchFamily="34" charset="0"/>
              <a:buChar char="•"/>
            </a:pPr>
            <a:r>
              <a:rPr lang="en-US" sz="2800" dirty="0"/>
              <a:t>We support 1 in 65 people in </a:t>
            </a:r>
            <a:r>
              <a:rPr lang="en-US" sz="2800" dirty="0" err="1"/>
              <a:t>minnesota</a:t>
            </a:r>
            <a:endParaRPr lang="en-US" sz="2800" dirty="0"/>
          </a:p>
          <a:p>
            <a:pPr lvl="1">
              <a:lnSpc>
                <a:spcPct val="90000"/>
              </a:lnSpc>
              <a:buFont typeface="Arial" panose="020B0604020202020204" pitchFamily="34" charset="0"/>
              <a:buChar char="•"/>
            </a:pPr>
            <a:r>
              <a:rPr lang="en-US" sz="2800" dirty="0"/>
              <a:t>We have a presence in all 87 counties</a:t>
            </a:r>
          </a:p>
          <a:p>
            <a:pPr lvl="1">
              <a:lnSpc>
                <a:spcPct val="90000"/>
              </a:lnSpc>
              <a:buFont typeface="Arial" panose="020B0604020202020204" pitchFamily="34" charset="0"/>
              <a:buChar char="•"/>
            </a:pPr>
            <a:r>
              <a:rPr lang="en-US" sz="2800" dirty="0"/>
              <a:t>Some of the other services we offer: adoption, financial counseling, foster care, housing and assistance, mental health support, older adults, refugee resettlement, youth, and veterans </a:t>
            </a:r>
          </a:p>
          <a:p>
            <a:endParaRPr lang="en-US" dirty="0"/>
          </a:p>
        </p:txBody>
      </p:sp>
      <p:sp>
        <p:nvSpPr>
          <p:cNvPr id="5" name="Slide Number Placeholder 4">
            <a:extLst>
              <a:ext uri="{FF2B5EF4-FFF2-40B4-BE49-F238E27FC236}">
                <a16:creationId xmlns:a16="http://schemas.microsoft.com/office/drawing/2014/main" id="{24CF5957-6FA8-496F-AFB9-1B1F16E08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EB7B1-E934-4B3B-8886-7B1F2B342BCA}" type="slidenum">
              <a:rPr kumimoji="0" lang="en-US" sz="1200" b="0" i="0" u="none" strike="noStrike" kern="1200" cap="none" spc="0" normalizeH="0" baseline="0" noProof="0" smtClean="0">
                <a:ln>
                  <a:noFill/>
                </a:ln>
                <a:solidFill>
                  <a:srgbClr val="4A4F55"/>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4A4F55"/>
              </a:solidFill>
              <a:effectLst/>
              <a:uLnTx/>
              <a:uFillTx/>
              <a:latin typeface="Roboto"/>
              <a:ea typeface="+mn-ea"/>
              <a:cs typeface="+mn-cs"/>
            </a:endParaRPr>
          </a:p>
        </p:txBody>
      </p:sp>
    </p:spTree>
    <p:extLst>
      <p:ext uri="{BB962C8B-B14F-4D97-AF65-F5344CB8AC3E}">
        <p14:creationId xmlns:p14="http://schemas.microsoft.com/office/powerpoint/2010/main" val="236840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 </a:t>
            </a:r>
          </a:p>
        </p:txBody>
      </p:sp>
      <p:sp>
        <p:nvSpPr>
          <p:cNvPr id="3" name="Content Placeholder 2"/>
          <p:cNvSpPr>
            <a:spLocks noGrp="1"/>
          </p:cNvSpPr>
          <p:nvPr>
            <p:ph sz="half" idx="1"/>
          </p:nvPr>
        </p:nvSpPr>
        <p:spPr>
          <a:xfrm>
            <a:off x="914400" y="1554480"/>
            <a:ext cx="9983972" cy="4572000"/>
          </a:xfrm>
        </p:spPr>
        <p:txBody>
          <a:bodyPr>
            <a:normAutofit/>
          </a:bodyPr>
          <a:lstStyle/>
          <a:p>
            <a:pPr marL="0" indent="0">
              <a:buNone/>
            </a:pPr>
            <a:r>
              <a:rPr lang="en-US" sz="3600" b="1" dirty="0"/>
              <a:t>Participants will be able to:</a:t>
            </a:r>
          </a:p>
          <a:p>
            <a:r>
              <a:rPr lang="en-US" sz="3600" dirty="0"/>
              <a:t>  Understand the roles and responsibilities of life   sharing from the person, county, state and provider perspective.  </a:t>
            </a:r>
          </a:p>
          <a:p>
            <a:r>
              <a:rPr lang="en-US" sz="3600" dirty="0"/>
              <a:t> Understand and discuss DHS life sharing guidance</a:t>
            </a:r>
          </a:p>
          <a:p>
            <a:r>
              <a:rPr lang="en-US" sz="3600" dirty="0"/>
              <a:t>Hear stories about people with disabilities who use life sharing and related services</a:t>
            </a:r>
            <a:endParaRPr lang="en-US" dirty="0"/>
          </a:p>
        </p:txBody>
      </p:sp>
      <p:sp>
        <p:nvSpPr>
          <p:cNvPr id="5" name="Slide Number Placeholder 4"/>
          <p:cNvSpPr>
            <a:spLocks noGrp="1"/>
          </p:cNvSpPr>
          <p:nvPr>
            <p:ph type="sldNum" sz="quarter" idx="12"/>
          </p:nvPr>
        </p:nvSpPr>
        <p:spPr/>
        <p:txBody>
          <a:bodyPr/>
          <a:lstStyle/>
          <a:p>
            <a:fld id="{64A40429-5A8F-48E7-820C-A07DEC7CA088}" type="slidenum">
              <a:rPr lang="en-US" smtClean="0"/>
              <a:t>2</a:t>
            </a:fld>
            <a:endParaRPr lang="en-US"/>
          </a:p>
        </p:txBody>
      </p:sp>
    </p:spTree>
    <p:extLst>
      <p:ext uri="{BB962C8B-B14F-4D97-AF65-F5344CB8AC3E}">
        <p14:creationId xmlns:p14="http://schemas.microsoft.com/office/powerpoint/2010/main" val="174066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6298-A628-4CBF-8114-EC32AC23080E}"/>
              </a:ext>
            </a:extLst>
          </p:cNvPr>
          <p:cNvSpPr>
            <a:spLocks noGrp="1"/>
          </p:cNvSpPr>
          <p:nvPr>
            <p:ph type="title"/>
          </p:nvPr>
        </p:nvSpPr>
        <p:spPr/>
        <p:txBody>
          <a:bodyPr/>
          <a:lstStyle/>
          <a:p>
            <a:r>
              <a:rPr lang="en-US" dirty="0"/>
              <a:t>Why become a host home provider?</a:t>
            </a:r>
          </a:p>
        </p:txBody>
      </p:sp>
      <p:sp>
        <p:nvSpPr>
          <p:cNvPr id="3" name="Content Placeholder 2">
            <a:extLst>
              <a:ext uri="{FF2B5EF4-FFF2-40B4-BE49-F238E27FC236}">
                <a16:creationId xmlns:a16="http://schemas.microsoft.com/office/drawing/2014/main" id="{BEEBE5C1-AB24-4BA3-96BB-EE01A371B4F8}"/>
              </a:ext>
            </a:extLst>
          </p:cNvPr>
          <p:cNvSpPr>
            <a:spLocks noGrp="1"/>
          </p:cNvSpPr>
          <p:nvPr>
            <p:ph idx="1"/>
          </p:nvPr>
        </p:nvSpPr>
        <p:spPr>
          <a:xfrm>
            <a:off x="885321" y="1429747"/>
            <a:ext cx="10424160" cy="4747387"/>
          </a:xfrm>
        </p:spPr>
        <p:txBody>
          <a:bodyPr>
            <a:normAutofit/>
          </a:bodyPr>
          <a:lstStyle/>
          <a:p>
            <a:pPr marL="117475" indent="0" fontAlgn="base">
              <a:lnSpc>
                <a:spcPct val="90000"/>
              </a:lnSpc>
              <a:buNone/>
            </a:pPr>
            <a:r>
              <a:rPr lang="en-US" dirty="0">
                <a:solidFill>
                  <a:schemeClr val="tx1"/>
                </a:solidFill>
              </a:rPr>
              <a:t>LSS Walks with Host Home Providers Every Step of the Way!</a:t>
            </a:r>
          </a:p>
          <a:p>
            <a:pPr indent="-228600" fontAlgn="base">
              <a:lnSpc>
                <a:spcPct val="90000"/>
              </a:lnSpc>
            </a:pPr>
            <a:r>
              <a:rPr lang="en-US" dirty="0">
                <a:solidFill>
                  <a:schemeClr val="tx1"/>
                </a:solidFill>
              </a:rPr>
              <a:t>Specialized and unique training</a:t>
            </a:r>
          </a:p>
          <a:p>
            <a:pPr indent="-228600" fontAlgn="base">
              <a:lnSpc>
                <a:spcPct val="90000"/>
              </a:lnSpc>
            </a:pPr>
            <a:r>
              <a:rPr lang="en-US" sz="2800" b="0" i="0" dirty="0">
                <a:solidFill>
                  <a:schemeClr val="tx1"/>
                </a:solidFill>
                <a:effectLst/>
              </a:rPr>
              <a:t>Support with initial and ongoing licensing process</a:t>
            </a:r>
          </a:p>
          <a:p>
            <a:pPr indent="-228600" fontAlgn="base">
              <a:lnSpc>
                <a:spcPct val="90000"/>
              </a:lnSpc>
            </a:pPr>
            <a:r>
              <a:rPr lang="en-US" dirty="0">
                <a:solidFill>
                  <a:schemeClr val="tx1"/>
                </a:solidFill>
              </a:rPr>
              <a:t>Robust matching process </a:t>
            </a:r>
          </a:p>
          <a:p>
            <a:pPr indent="-228600" fontAlgn="base">
              <a:lnSpc>
                <a:spcPct val="90000"/>
              </a:lnSpc>
            </a:pPr>
            <a:r>
              <a:rPr lang="en-US" dirty="0">
                <a:solidFill>
                  <a:schemeClr val="tx1"/>
                </a:solidFill>
              </a:rPr>
              <a:t>Worry free billing</a:t>
            </a:r>
          </a:p>
          <a:p>
            <a:pPr indent="-228600" fontAlgn="base">
              <a:lnSpc>
                <a:spcPct val="90000"/>
              </a:lnSpc>
            </a:pPr>
            <a:r>
              <a:rPr lang="en-US" sz="2800" b="0" i="0" dirty="0">
                <a:solidFill>
                  <a:schemeClr val="tx1"/>
                </a:solidFill>
                <a:effectLst/>
              </a:rPr>
              <a:t>Regular visits with LSS representative </a:t>
            </a:r>
          </a:p>
          <a:p>
            <a:pPr indent="-228600" fontAlgn="base">
              <a:lnSpc>
                <a:spcPct val="90000"/>
              </a:lnSpc>
            </a:pPr>
            <a:r>
              <a:rPr lang="en-US" sz="2800" b="0" i="0" dirty="0">
                <a:solidFill>
                  <a:schemeClr val="tx1"/>
                </a:solidFill>
                <a:effectLst/>
              </a:rPr>
              <a:t>24/7 Support</a:t>
            </a:r>
          </a:p>
          <a:p>
            <a:pPr indent="-228600" fontAlgn="base">
              <a:lnSpc>
                <a:spcPct val="90000"/>
              </a:lnSpc>
            </a:pPr>
            <a:r>
              <a:rPr lang="en-US" dirty="0">
                <a:solidFill>
                  <a:schemeClr val="tx1"/>
                </a:solidFill>
              </a:rPr>
              <a:t>Access to member assistance program (counseling, financial planning, legal advice, etc.) </a:t>
            </a:r>
            <a:endParaRPr lang="en-US" sz="2800" b="0" i="0" dirty="0">
              <a:solidFill>
                <a:schemeClr val="tx1"/>
              </a:solidFill>
              <a:effectLst/>
            </a:endParaRPr>
          </a:p>
        </p:txBody>
      </p:sp>
      <p:sp>
        <p:nvSpPr>
          <p:cNvPr id="5" name="Slide Number Placeholder 4">
            <a:extLst>
              <a:ext uri="{FF2B5EF4-FFF2-40B4-BE49-F238E27FC236}">
                <a16:creationId xmlns:a16="http://schemas.microsoft.com/office/drawing/2014/main" id="{24CF5957-6FA8-496F-AFB9-1B1F16E08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EB7B1-E934-4B3B-8886-7B1F2B342BCA}" type="slidenum">
              <a:rPr kumimoji="0" lang="en-US" sz="1200" b="0" i="0" u="none" strike="noStrike" kern="1200" cap="none" spc="0" normalizeH="0" baseline="0" noProof="0" smtClean="0">
                <a:ln>
                  <a:noFill/>
                </a:ln>
                <a:solidFill>
                  <a:srgbClr val="4A4F55"/>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4A4F55"/>
              </a:solidFill>
              <a:effectLst/>
              <a:uLnTx/>
              <a:uFillTx/>
              <a:latin typeface="Roboto"/>
              <a:ea typeface="+mn-ea"/>
              <a:cs typeface="+mn-cs"/>
            </a:endParaRPr>
          </a:p>
        </p:txBody>
      </p:sp>
    </p:spTree>
    <p:extLst>
      <p:ext uri="{BB962C8B-B14F-4D97-AF65-F5344CB8AC3E}">
        <p14:creationId xmlns:p14="http://schemas.microsoft.com/office/powerpoint/2010/main" val="15076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6298-A628-4CBF-8114-EC32AC23080E}"/>
              </a:ext>
            </a:extLst>
          </p:cNvPr>
          <p:cNvSpPr>
            <a:spLocks noGrp="1"/>
          </p:cNvSpPr>
          <p:nvPr>
            <p:ph type="title"/>
          </p:nvPr>
        </p:nvSpPr>
        <p:spPr/>
        <p:txBody>
          <a:bodyPr/>
          <a:lstStyle/>
          <a:p>
            <a:r>
              <a:rPr lang="en-US" dirty="0"/>
              <a:t>Why move into a host home? </a:t>
            </a:r>
          </a:p>
        </p:txBody>
      </p:sp>
      <p:sp>
        <p:nvSpPr>
          <p:cNvPr id="3" name="Content Placeholder 2">
            <a:extLst>
              <a:ext uri="{FF2B5EF4-FFF2-40B4-BE49-F238E27FC236}">
                <a16:creationId xmlns:a16="http://schemas.microsoft.com/office/drawing/2014/main" id="{BEEBE5C1-AB24-4BA3-96BB-EE01A371B4F8}"/>
              </a:ext>
            </a:extLst>
          </p:cNvPr>
          <p:cNvSpPr>
            <a:spLocks noGrp="1"/>
          </p:cNvSpPr>
          <p:nvPr>
            <p:ph idx="1"/>
          </p:nvPr>
        </p:nvSpPr>
        <p:spPr>
          <a:xfrm>
            <a:off x="885321" y="1596919"/>
            <a:ext cx="10424160" cy="4114800"/>
          </a:xfrm>
        </p:spPr>
        <p:txBody>
          <a:bodyPr>
            <a:normAutofit/>
          </a:bodyPr>
          <a:lstStyle/>
          <a:p>
            <a:pPr marL="117475" indent="0" fontAlgn="base">
              <a:lnSpc>
                <a:spcPct val="90000"/>
              </a:lnSpc>
              <a:buNone/>
            </a:pPr>
            <a:r>
              <a:rPr lang="en-US" dirty="0" err="1">
                <a:solidFill>
                  <a:schemeClr val="tx1"/>
                </a:solidFill>
              </a:rPr>
              <a:t>Lss</a:t>
            </a:r>
            <a:r>
              <a:rPr lang="en-US" dirty="0">
                <a:solidFill>
                  <a:schemeClr val="tx1"/>
                </a:solidFill>
              </a:rPr>
              <a:t> supports you every step of the way!</a:t>
            </a:r>
            <a:endParaRPr lang="en-US" sz="2800" b="0" i="0" dirty="0">
              <a:solidFill>
                <a:schemeClr val="tx1"/>
              </a:solidFill>
              <a:effectLst/>
            </a:endParaRPr>
          </a:p>
          <a:p>
            <a:pPr indent="-228600" fontAlgn="base">
              <a:lnSpc>
                <a:spcPct val="90000"/>
              </a:lnSpc>
            </a:pPr>
            <a:r>
              <a:rPr lang="en-US" sz="2800" b="0" i="0" dirty="0">
                <a:solidFill>
                  <a:schemeClr val="tx1"/>
                </a:solidFill>
                <a:effectLst/>
              </a:rPr>
              <a:t>Customized living options  </a:t>
            </a:r>
          </a:p>
          <a:p>
            <a:pPr indent="-228600" fontAlgn="base">
              <a:lnSpc>
                <a:spcPct val="90000"/>
              </a:lnSpc>
            </a:pPr>
            <a:r>
              <a:rPr lang="en-US" sz="2800" b="0" i="0" dirty="0">
                <a:solidFill>
                  <a:schemeClr val="tx1"/>
                </a:solidFill>
                <a:effectLst/>
              </a:rPr>
              <a:t>Personal attention</a:t>
            </a:r>
          </a:p>
          <a:p>
            <a:pPr indent="-228600" fontAlgn="base">
              <a:lnSpc>
                <a:spcPct val="90000"/>
              </a:lnSpc>
            </a:pPr>
            <a:r>
              <a:rPr lang="en-US" sz="2800" b="0" i="0" dirty="0">
                <a:solidFill>
                  <a:schemeClr val="tx1"/>
                </a:solidFill>
                <a:effectLst/>
              </a:rPr>
              <a:t>Community engagement </a:t>
            </a:r>
          </a:p>
          <a:p>
            <a:pPr indent="-228600" fontAlgn="base">
              <a:lnSpc>
                <a:spcPct val="90000"/>
              </a:lnSpc>
            </a:pPr>
            <a:r>
              <a:rPr lang="en-US" dirty="0">
                <a:solidFill>
                  <a:schemeClr val="tx1"/>
                </a:solidFill>
              </a:rPr>
              <a:t>Live in a supportive family setting</a:t>
            </a:r>
          </a:p>
          <a:p>
            <a:pPr indent="-228600" fontAlgn="base">
              <a:lnSpc>
                <a:spcPct val="90000"/>
              </a:lnSpc>
            </a:pPr>
            <a:r>
              <a:rPr lang="en-US" sz="2800" b="0" i="0" dirty="0">
                <a:solidFill>
                  <a:schemeClr val="tx1"/>
                </a:solidFill>
                <a:effectLst/>
              </a:rPr>
              <a:t>Have meaningful relationships with others</a:t>
            </a:r>
          </a:p>
          <a:p>
            <a:pPr indent="-228600" fontAlgn="base">
              <a:lnSpc>
                <a:spcPct val="90000"/>
              </a:lnSpc>
            </a:pPr>
            <a:r>
              <a:rPr lang="en-US" dirty="0">
                <a:solidFill>
                  <a:schemeClr val="tx1"/>
                </a:solidFill>
              </a:rPr>
              <a:t>Fully Integrated in community </a:t>
            </a:r>
            <a:endParaRPr lang="en-US" sz="2800" b="0" i="0" dirty="0">
              <a:solidFill>
                <a:schemeClr val="tx1"/>
              </a:solidFill>
              <a:effectLst/>
            </a:endParaRPr>
          </a:p>
          <a:p>
            <a:pPr marL="117475" indent="0" fontAlgn="base">
              <a:lnSpc>
                <a:spcPct val="90000"/>
              </a:lnSpc>
              <a:buNone/>
            </a:pPr>
            <a:endParaRPr lang="en-US" sz="2800" b="0" i="0" dirty="0">
              <a:solidFill>
                <a:schemeClr val="tx1"/>
              </a:solidFill>
              <a:effectLst/>
            </a:endParaRPr>
          </a:p>
          <a:p>
            <a:pPr indent="-228600" fontAlgn="base">
              <a:lnSpc>
                <a:spcPct val="90000"/>
              </a:lnSpc>
            </a:pPr>
            <a:endParaRPr lang="en-US" sz="2800" b="0" i="0" dirty="0">
              <a:solidFill>
                <a:schemeClr val="tx1"/>
              </a:solidFill>
              <a:effectLst/>
            </a:endParaRPr>
          </a:p>
        </p:txBody>
      </p:sp>
      <p:sp>
        <p:nvSpPr>
          <p:cNvPr id="5" name="Slide Number Placeholder 4">
            <a:extLst>
              <a:ext uri="{FF2B5EF4-FFF2-40B4-BE49-F238E27FC236}">
                <a16:creationId xmlns:a16="http://schemas.microsoft.com/office/drawing/2014/main" id="{24CF5957-6FA8-496F-AFB9-1B1F16E08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EB7B1-E934-4B3B-8886-7B1F2B342BCA}" type="slidenum">
              <a:rPr kumimoji="0" lang="en-US" sz="1200" b="0" i="0" u="none" strike="noStrike" kern="1200" cap="none" spc="0" normalizeH="0" baseline="0" noProof="0" smtClean="0">
                <a:ln>
                  <a:noFill/>
                </a:ln>
                <a:solidFill>
                  <a:srgbClr val="4A4F55"/>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4A4F55"/>
              </a:solidFill>
              <a:effectLst/>
              <a:uLnTx/>
              <a:uFillTx/>
              <a:latin typeface="Roboto"/>
              <a:ea typeface="+mn-ea"/>
              <a:cs typeface="+mn-cs"/>
            </a:endParaRPr>
          </a:p>
        </p:txBody>
      </p:sp>
    </p:spTree>
    <p:extLst>
      <p:ext uri="{BB962C8B-B14F-4D97-AF65-F5344CB8AC3E}">
        <p14:creationId xmlns:p14="http://schemas.microsoft.com/office/powerpoint/2010/main" val="206895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6298-A628-4CBF-8114-EC32AC23080E}"/>
              </a:ext>
            </a:extLst>
          </p:cNvPr>
          <p:cNvSpPr>
            <a:spLocks noGrp="1"/>
          </p:cNvSpPr>
          <p:nvPr>
            <p:ph type="title"/>
          </p:nvPr>
        </p:nvSpPr>
        <p:spPr>
          <a:xfrm>
            <a:off x="498928" y="690530"/>
            <a:ext cx="4197098" cy="1218795"/>
          </a:xfrm>
        </p:spPr>
        <p:txBody>
          <a:bodyPr/>
          <a:lstStyle/>
          <a:p>
            <a:r>
              <a:rPr lang="en-US" dirty="0"/>
              <a:t>Host homes are a proven model</a:t>
            </a:r>
          </a:p>
        </p:txBody>
      </p:sp>
      <p:sp>
        <p:nvSpPr>
          <p:cNvPr id="5" name="Slide Number Placeholder 4">
            <a:extLst>
              <a:ext uri="{FF2B5EF4-FFF2-40B4-BE49-F238E27FC236}">
                <a16:creationId xmlns:a16="http://schemas.microsoft.com/office/drawing/2014/main" id="{24CF5957-6FA8-496F-AFB9-1B1F16E080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EB7B1-E934-4B3B-8886-7B1F2B342BCA}" type="slidenum">
              <a:rPr kumimoji="0" lang="en-US" sz="1200" b="0" i="0" u="none" strike="noStrike" kern="1200" cap="none" spc="0" normalizeH="0" baseline="0" noProof="0" smtClean="0">
                <a:ln>
                  <a:noFill/>
                </a:ln>
                <a:solidFill>
                  <a:srgbClr val="4A4F55"/>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4A4F55"/>
              </a:solidFill>
              <a:effectLst/>
              <a:uLnTx/>
              <a:uFillTx/>
              <a:latin typeface="Roboto"/>
              <a:ea typeface="+mn-ea"/>
              <a:cs typeface="+mn-cs"/>
            </a:endParaRPr>
          </a:p>
        </p:txBody>
      </p:sp>
      <p:sp>
        <p:nvSpPr>
          <p:cNvPr id="3" name="Content Placeholder 2">
            <a:extLst>
              <a:ext uri="{FF2B5EF4-FFF2-40B4-BE49-F238E27FC236}">
                <a16:creationId xmlns:a16="http://schemas.microsoft.com/office/drawing/2014/main" id="{BEEBE5C1-AB24-4BA3-96BB-EE01A371B4F8}"/>
              </a:ext>
            </a:extLst>
          </p:cNvPr>
          <p:cNvSpPr>
            <a:spLocks noGrp="1"/>
          </p:cNvSpPr>
          <p:nvPr>
            <p:ph type="body" sz="quarter" idx="13"/>
          </p:nvPr>
        </p:nvSpPr>
        <p:spPr>
          <a:xfrm>
            <a:off x="5808458" y="1299928"/>
            <a:ext cx="5399088" cy="4944654"/>
          </a:xfrm>
        </p:spPr>
        <p:txBody>
          <a:bodyPr>
            <a:normAutofit/>
          </a:bodyPr>
          <a:lstStyle/>
          <a:p>
            <a:pPr marL="0" indent="0">
              <a:lnSpc>
                <a:spcPct val="90000"/>
              </a:lnSpc>
              <a:buNone/>
            </a:pPr>
            <a:r>
              <a:rPr lang="en-US" sz="2800" dirty="0">
                <a:solidFill>
                  <a:schemeClr val="tx1"/>
                </a:solidFill>
              </a:rPr>
              <a:t>According to </a:t>
            </a:r>
            <a:r>
              <a:rPr lang="en-US" dirty="0" err="1">
                <a:solidFill>
                  <a:schemeClr val="tx1"/>
                </a:solidFill>
              </a:rPr>
              <a:t>cql</a:t>
            </a:r>
            <a:r>
              <a:rPr lang="en-US" sz="2800" dirty="0">
                <a:solidFill>
                  <a:schemeClr val="tx1"/>
                </a:solidFill>
              </a:rPr>
              <a:t> data analysis, people who choose where and with whom to live are:</a:t>
            </a:r>
          </a:p>
          <a:p>
            <a:pPr indent="-228600">
              <a:lnSpc>
                <a:spcPct val="90000"/>
              </a:lnSpc>
            </a:pPr>
            <a:r>
              <a:rPr lang="en-US" sz="2800" dirty="0">
                <a:solidFill>
                  <a:schemeClr val="tx1"/>
                </a:solidFill>
              </a:rPr>
              <a:t>4 times more likely to exercise their rights</a:t>
            </a:r>
          </a:p>
          <a:p>
            <a:pPr indent="-228600">
              <a:lnSpc>
                <a:spcPct val="90000"/>
              </a:lnSpc>
            </a:pPr>
            <a:r>
              <a:rPr lang="en-US" sz="2800" dirty="0">
                <a:solidFill>
                  <a:schemeClr val="tx1"/>
                </a:solidFill>
              </a:rPr>
              <a:t>6 times more likely to choose where they work</a:t>
            </a:r>
          </a:p>
          <a:p>
            <a:pPr indent="-228600">
              <a:lnSpc>
                <a:spcPct val="90000"/>
              </a:lnSpc>
            </a:pPr>
            <a:r>
              <a:rPr lang="en-US" sz="2800" dirty="0">
                <a:solidFill>
                  <a:schemeClr val="tx1"/>
                </a:solidFill>
              </a:rPr>
              <a:t>7 times more likely to choose their services and live in an integrated environment</a:t>
            </a:r>
          </a:p>
          <a:p>
            <a:pPr indent="-228600" fontAlgn="base">
              <a:lnSpc>
                <a:spcPct val="90000"/>
              </a:lnSpc>
            </a:pPr>
            <a:endParaRPr lang="en-US" sz="2800" b="0" i="0" dirty="0">
              <a:solidFill>
                <a:schemeClr val="tx1"/>
              </a:solidFill>
              <a:effectLst/>
            </a:endParaRPr>
          </a:p>
        </p:txBody>
      </p:sp>
      <p:pic>
        <p:nvPicPr>
          <p:cNvPr id="6" name="Content Placeholder 6" descr="Three people sitting on a picnic table&#10;&#10;">
            <a:extLst>
              <a:ext uri="{FF2B5EF4-FFF2-40B4-BE49-F238E27FC236}">
                <a16:creationId xmlns:a16="http://schemas.microsoft.com/office/drawing/2014/main" id="{F3BC0627-7280-4A30-8123-D7A1F7F34BB0}"/>
              </a:ext>
            </a:extLst>
          </p:cNvPr>
          <p:cNvPicPr>
            <a:picLocks noChangeAspect="1"/>
          </p:cNvPicPr>
          <p:nvPr/>
        </p:nvPicPr>
        <p:blipFill>
          <a:blip r:embed="rId3"/>
          <a:stretch>
            <a:fillRect/>
          </a:stretch>
        </p:blipFill>
        <p:spPr>
          <a:xfrm>
            <a:off x="76200" y="2287985"/>
            <a:ext cx="5042554" cy="3361702"/>
          </a:xfrm>
          <a:prstGeom prst="rect">
            <a:avLst/>
          </a:prstGeom>
        </p:spPr>
      </p:pic>
    </p:spTree>
    <p:extLst>
      <p:ext uri="{BB962C8B-B14F-4D97-AF65-F5344CB8AC3E}">
        <p14:creationId xmlns:p14="http://schemas.microsoft.com/office/powerpoint/2010/main" val="210851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CD73AA-CD87-4B3A-A0FD-AA937375BD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EB7B1-E934-4B3B-8886-7B1F2B342BCA}" type="slidenum">
              <a:rPr kumimoji="0" lang="en-US" sz="1200" b="0" i="0" u="none" strike="noStrike" kern="1200" cap="none" spc="0" normalizeH="0" baseline="0" noProof="0" smtClean="0">
                <a:ln>
                  <a:noFill/>
                </a:ln>
                <a:solidFill>
                  <a:srgbClr val="4A4F55"/>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4A4F55"/>
              </a:solidFill>
              <a:effectLst/>
              <a:uLnTx/>
              <a:uFillTx/>
              <a:latin typeface="Roboto"/>
              <a:ea typeface="+mn-ea"/>
              <a:cs typeface="+mn-cs"/>
            </a:endParaRPr>
          </a:p>
        </p:txBody>
      </p:sp>
      <p:pic>
        <p:nvPicPr>
          <p:cNvPr id="7" name="Picture 6" descr="Image with 161 years at the text representing years of experience">
            <a:extLst>
              <a:ext uri="{FF2B5EF4-FFF2-40B4-BE49-F238E27FC236}">
                <a16:creationId xmlns:a16="http://schemas.microsoft.com/office/drawing/2014/main" id="{B248509E-4ED8-4C6D-9F55-20CF7DD5073F}"/>
              </a:ext>
            </a:extLst>
          </p:cNvPr>
          <p:cNvPicPr>
            <a:picLocks noChangeAspect="1"/>
          </p:cNvPicPr>
          <p:nvPr/>
        </p:nvPicPr>
        <p:blipFill>
          <a:blip r:embed="rId3"/>
          <a:stretch>
            <a:fillRect/>
          </a:stretch>
        </p:blipFill>
        <p:spPr>
          <a:xfrm>
            <a:off x="8050620" y="2502152"/>
            <a:ext cx="1797900" cy="1797900"/>
          </a:xfrm>
          <a:prstGeom prst="rect">
            <a:avLst/>
          </a:prstGeom>
        </p:spPr>
      </p:pic>
      <p:pic>
        <p:nvPicPr>
          <p:cNvPr id="8" name="Picture 7" descr="Image representing 25 people who are employees">
            <a:extLst>
              <a:ext uri="{FF2B5EF4-FFF2-40B4-BE49-F238E27FC236}">
                <a16:creationId xmlns:a16="http://schemas.microsoft.com/office/drawing/2014/main" id="{EE817DA6-6AA1-448F-B5BF-2D4C98B2A476}"/>
              </a:ext>
            </a:extLst>
          </p:cNvPr>
          <p:cNvPicPr>
            <a:picLocks noChangeAspect="1"/>
          </p:cNvPicPr>
          <p:nvPr/>
        </p:nvPicPr>
        <p:blipFill>
          <a:blip r:embed="rId4"/>
          <a:stretch>
            <a:fillRect/>
          </a:stretch>
        </p:blipFill>
        <p:spPr>
          <a:xfrm>
            <a:off x="8059329" y="463752"/>
            <a:ext cx="1797900" cy="1794115"/>
          </a:xfrm>
          <a:prstGeom prst="rect">
            <a:avLst/>
          </a:prstGeom>
        </p:spPr>
      </p:pic>
      <p:grpSp>
        <p:nvGrpSpPr>
          <p:cNvPr id="9" name="Group 8" descr="Image representing 103 people being served.  ">
            <a:extLst>
              <a:ext uri="{FF2B5EF4-FFF2-40B4-BE49-F238E27FC236}">
                <a16:creationId xmlns:a16="http://schemas.microsoft.com/office/drawing/2014/main" id="{C2568822-C862-4EAC-A970-C774FB95CD85}"/>
              </a:ext>
            </a:extLst>
          </p:cNvPr>
          <p:cNvGrpSpPr/>
          <p:nvPr/>
        </p:nvGrpSpPr>
        <p:grpSpPr>
          <a:xfrm>
            <a:off x="3134161" y="1406127"/>
            <a:ext cx="4159351" cy="3977776"/>
            <a:chOff x="571912" y="408740"/>
            <a:chExt cx="4159351" cy="3977776"/>
          </a:xfrm>
        </p:grpSpPr>
        <p:sp>
          <p:nvSpPr>
            <p:cNvPr id="10" name="Oval 9">
              <a:extLst>
                <a:ext uri="{FF2B5EF4-FFF2-40B4-BE49-F238E27FC236}">
                  <a16:creationId xmlns:a16="http://schemas.microsoft.com/office/drawing/2014/main" id="{67866ED7-38FE-4650-8134-C2C314F17C87}"/>
                </a:ext>
              </a:extLst>
            </p:cNvPr>
            <p:cNvSpPr/>
            <p:nvPr/>
          </p:nvSpPr>
          <p:spPr>
            <a:xfrm>
              <a:off x="571912"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1" name="Oval 10">
              <a:extLst>
                <a:ext uri="{FF2B5EF4-FFF2-40B4-BE49-F238E27FC236}">
                  <a16:creationId xmlns:a16="http://schemas.microsoft.com/office/drawing/2014/main" id="{DD9F27DE-6780-42EF-BE83-8EBCCAE363D4}"/>
                </a:ext>
              </a:extLst>
            </p:cNvPr>
            <p:cNvSpPr/>
            <p:nvPr/>
          </p:nvSpPr>
          <p:spPr>
            <a:xfrm>
              <a:off x="1000223"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2" name="Oval 11">
              <a:extLst>
                <a:ext uri="{FF2B5EF4-FFF2-40B4-BE49-F238E27FC236}">
                  <a16:creationId xmlns:a16="http://schemas.microsoft.com/office/drawing/2014/main" id="{FC2B71A8-C807-4848-92C4-58E7B456FE62}"/>
                </a:ext>
              </a:extLst>
            </p:cNvPr>
            <p:cNvSpPr/>
            <p:nvPr/>
          </p:nvSpPr>
          <p:spPr>
            <a:xfrm>
              <a:off x="1428534"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3" name="Oval 12">
              <a:extLst>
                <a:ext uri="{FF2B5EF4-FFF2-40B4-BE49-F238E27FC236}">
                  <a16:creationId xmlns:a16="http://schemas.microsoft.com/office/drawing/2014/main" id="{9D0CE17B-2603-4FF7-8974-B042066B4A11}"/>
                </a:ext>
              </a:extLst>
            </p:cNvPr>
            <p:cNvSpPr/>
            <p:nvPr/>
          </p:nvSpPr>
          <p:spPr>
            <a:xfrm>
              <a:off x="1856845"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4" name="Oval 13">
              <a:extLst>
                <a:ext uri="{FF2B5EF4-FFF2-40B4-BE49-F238E27FC236}">
                  <a16:creationId xmlns:a16="http://schemas.microsoft.com/office/drawing/2014/main" id="{FD5E675C-1254-4F83-8379-80B8789C6770}"/>
                </a:ext>
              </a:extLst>
            </p:cNvPr>
            <p:cNvSpPr/>
            <p:nvPr/>
          </p:nvSpPr>
          <p:spPr>
            <a:xfrm>
              <a:off x="2285156"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5" name="Oval 14">
              <a:extLst>
                <a:ext uri="{FF2B5EF4-FFF2-40B4-BE49-F238E27FC236}">
                  <a16:creationId xmlns:a16="http://schemas.microsoft.com/office/drawing/2014/main" id="{D62C9EF5-EDC1-4D72-9B04-18412B1D7400}"/>
                </a:ext>
              </a:extLst>
            </p:cNvPr>
            <p:cNvSpPr/>
            <p:nvPr/>
          </p:nvSpPr>
          <p:spPr>
            <a:xfrm>
              <a:off x="2713467"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6" name="Oval 15">
              <a:extLst>
                <a:ext uri="{FF2B5EF4-FFF2-40B4-BE49-F238E27FC236}">
                  <a16:creationId xmlns:a16="http://schemas.microsoft.com/office/drawing/2014/main" id="{59019F73-E7B2-4573-8A25-2BE8EC960980}"/>
                </a:ext>
              </a:extLst>
            </p:cNvPr>
            <p:cNvSpPr/>
            <p:nvPr/>
          </p:nvSpPr>
          <p:spPr>
            <a:xfrm>
              <a:off x="3141778"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7" name="Oval 16">
              <a:extLst>
                <a:ext uri="{FF2B5EF4-FFF2-40B4-BE49-F238E27FC236}">
                  <a16:creationId xmlns:a16="http://schemas.microsoft.com/office/drawing/2014/main" id="{B2F8D87C-0C3D-474E-A8D5-1F8F1690DDB2}"/>
                </a:ext>
              </a:extLst>
            </p:cNvPr>
            <p:cNvSpPr/>
            <p:nvPr/>
          </p:nvSpPr>
          <p:spPr>
            <a:xfrm>
              <a:off x="3570089"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8" name="Oval 17">
              <a:extLst>
                <a:ext uri="{FF2B5EF4-FFF2-40B4-BE49-F238E27FC236}">
                  <a16:creationId xmlns:a16="http://schemas.microsoft.com/office/drawing/2014/main" id="{D754B394-CBE8-4FCA-92E0-6FB954E353B8}"/>
                </a:ext>
              </a:extLst>
            </p:cNvPr>
            <p:cNvSpPr/>
            <p:nvPr/>
          </p:nvSpPr>
          <p:spPr>
            <a:xfrm>
              <a:off x="3998400"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9" name="Oval 18">
              <a:extLst>
                <a:ext uri="{FF2B5EF4-FFF2-40B4-BE49-F238E27FC236}">
                  <a16:creationId xmlns:a16="http://schemas.microsoft.com/office/drawing/2014/main" id="{8E1366C4-57AA-4F31-AB72-76A481F85D13}"/>
                </a:ext>
              </a:extLst>
            </p:cNvPr>
            <p:cNvSpPr/>
            <p:nvPr/>
          </p:nvSpPr>
          <p:spPr>
            <a:xfrm>
              <a:off x="4426711" y="40874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0" name="Oval 19">
              <a:extLst>
                <a:ext uri="{FF2B5EF4-FFF2-40B4-BE49-F238E27FC236}">
                  <a16:creationId xmlns:a16="http://schemas.microsoft.com/office/drawing/2014/main" id="{3854D3BF-2D5B-4BD5-821A-46477789D2C6}"/>
                </a:ext>
              </a:extLst>
            </p:cNvPr>
            <p:cNvSpPr/>
            <p:nvPr/>
          </p:nvSpPr>
          <p:spPr>
            <a:xfrm>
              <a:off x="571912"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1" name="Oval 20">
              <a:extLst>
                <a:ext uri="{FF2B5EF4-FFF2-40B4-BE49-F238E27FC236}">
                  <a16:creationId xmlns:a16="http://schemas.microsoft.com/office/drawing/2014/main" id="{E8459F35-A4E3-47C4-8E6B-8932FCD3B7EC}"/>
                </a:ext>
              </a:extLst>
            </p:cNvPr>
            <p:cNvSpPr/>
            <p:nvPr/>
          </p:nvSpPr>
          <p:spPr>
            <a:xfrm>
              <a:off x="1000223"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2" name="Oval 21">
              <a:extLst>
                <a:ext uri="{FF2B5EF4-FFF2-40B4-BE49-F238E27FC236}">
                  <a16:creationId xmlns:a16="http://schemas.microsoft.com/office/drawing/2014/main" id="{28812827-1F8A-4420-BB1D-B725B9BDD76B}"/>
                </a:ext>
              </a:extLst>
            </p:cNvPr>
            <p:cNvSpPr/>
            <p:nvPr/>
          </p:nvSpPr>
          <p:spPr>
            <a:xfrm>
              <a:off x="1428534"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3" name="Oval 22">
              <a:extLst>
                <a:ext uri="{FF2B5EF4-FFF2-40B4-BE49-F238E27FC236}">
                  <a16:creationId xmlns:a16="http://schemas.microsoft.com/office/drawing/2014/main" id="{A5015738-43B6-4F5D-9899-32C2608D4477}"/>
                </a:ext>
              </a:extLst>
            </p:cNvPr>
            <p:cNvSpPr/>
            <p:nvPr/>
          </p:nvSpPr>
          <p:spPr>
            <a:xfrm>
              <a:off x="1856845"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4" name="Oval 23">
              <a:extLst>
                <a:ext uri="{FF2B5EF4-FFF2-40B4-BE49-F238E27FC236}">
                  <a16:creationId xmlns:a16="http://schemas.microsoft.com/office/drawing/2014/main" id="{9072C751-15C4-4844-B761-B151C865F90C}"/>
                </a:ext>
              </a:extLst>
            </p:cNvPr>
            <p:cNvSpPr/>
            <p:nvPr/>
          </p:nvSpPr>
          <p:spPr>
            <a:xfrm>
              <a:off x="2285156"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5" name="Oval 24">
              <a:extLst>
                <a:ext uri="{FF2B5EF4-FFF2-40B4-BE49-F238E27FC236}">
                  <a16:creationId xmlns:a16="http://schemas.microsoft.com/office/drawing/2014/main" id="{8126CF6F-D2FD-4ECD-80EB-04A2E8277A52}"/>
                </a:ext>
              </a:extLst>
            </p:cNvPr>
            <p:cNvSpPr/>
            <p:nvPr/>
          </p:nvSpPr>
          <p:spPr>
            <a:xfrm>
              <a:off x="2713467"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6" name="Oval 25">
              <a:extLst>
                <a:ext uri="{FF2B5EF4-FFF2-40B4-BE49-F238E27FC236}">
                  <a16:creationId xmlns:a16="http://schemas.microsoft.com/office/drawing/2014/main" id="{F7C5B561-0E6E-419B-998F-4993EF8FA7DB}"/>
                </a:ext>
              </a:extLst>
            </p:cNvPr>
            <p:cNvSpPr/>
            <p:nvPr/>
          </p:nvSpPr>
          <p:spPr>
            <a:xfrm>
              <a:off x="3141778"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7" name="Oval 26">
              <a:extLst>
                <a:ext uri="{FF2B5EF4-FFF2-40B4-BE49-F238E27FC236}">
                  <a16:creationId xmlns:a16="http://schemas.microsoft.com/office/drawing/2014/main" id="{0BD540F0-6C90-47AA-93E1-A2A6CFB96DC4}"/>
                </a:ext>
              </a:extLst>
            </p:cNvPr>
            <p:cNvSpPr/>
            <p:nvPr/>
          </p:nvSpPr>
          <p:spPr>
            <a:xfrm>
              <a:off x="3570089"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8" name="Oval 27">
              <a:extLst>
                <a:ext uri="{FF2B5EF4-FFF2-40B4-BE49-F238E27FC236}">
                  <a16:creationId xmlns:a16="http://schemas.microsoft.com/office/drawing/2014/main" id="{0C3DF708-7953-4B7B-BECE-699775964015}"/>
                </a:ext>
              </a:extLst>
            </p:cNvPr>
            <p:cNvSpPr/>
            <p:nvPr/>
          </p:nvSpPr>
          <p:spPr>
            <a:xfrm>
              <a:off x="3998400"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29" name="Oval 28">
              <a:extLst>
                <a:ext uri="{FF2B5EF4-FFF2-40B4-BE49-F238E27FC236}">
                  <a16:creationId xmlns:a16="http://schemas.microsoft.com/office/drawing/2014/main" id="{79847D48-2A4A-4E07-B740-C96024E3ABF5}"/>
                </a:ext>
              </a:extLst>
            </p:cNvPr>
            <p:cNvSpPr/>
            <p:nvPr/>
          </p:nvSpPr>
          <p:spPr>
            <a:xfrm>
              <a:off x="4426711" y="81687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0" name="Oval 29">
              <a:extLst>
                <a:ext uri="{FF2B5EF4-FFF2-40B4-BE49-F238E27FC236}">
                  <a16:creationId xmlns:a16="http://schemas.microsoft.com/office/drawing/2014/main" id="{89C4E764-8BC9-49DC-93AA-D531970EE6D2}"/>
                </a:ext>
              </a:extLst>
            </p:cNvPr>
            <p:cNvSpPr/>
            <p:nvPr/>
          </p:nvSpPr>
          <p:spPr>
            <a:xfrm>
              <a:off x="571912"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1" name="Oval 30">
              <a:extLst>
                <a:ext uri="{FF2B5EF4-FFF2-40B4-BE49-F238E27FC236}">
                  <a16:creationId xmlns:a16="http://schemas.microsoft.com/office/drawing/2014/main" id="{EB67FF0B-B0B5-43A1-A045-A114460A9517}"/>
                </a:ext>
              </a:extLst>
            </p:cNvPr>
            <p:cNvSpPr/>
            <p:nvPr/>
          </p:nvSpPr>
          <p:spPr>
            <a:xfrm>
              <a:off x="1000223"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2" name="Oval 31">
              <a:extLst>
                <a:ext uri="{FF2B5EF4-FFF2-40B4-BE49-F238E27FC236}">
                  <a16:creationId xmlns:a16="http://schemas.microsoft.com/office/drawing/2014/main" id="{CC364A8A-BD52-409C-A777-9AEFE38146F1}"/>
                </a:ext>
              </a:extLst>
            </p:cNvPr>
            <p:cNvSpPr/>
            <p:nvPr/>
          </p:nvSpPr>
          <p:spPr>
            <a:xfrm>
              <a:off x="1428534"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3" name="Oval 32">
              <a:extLst>
                <a:ext uri="{FF2B5EF4-FFF2-40B4-BE49-F238E27FC236}">
                  <a16:creationId xmlns:a16="http://schemas.microsoft.com/office/drawing/2014/main" id="{8BF21F87-167A-4C8D-8176-7DAE6BDA3055}"/>
                </a:ext>
              </a:extLst>
            </p:cNvPr>
            <p:cNvSpPr/>
            <p:nvPr/>
          </p:nvSpPr>
          <p:spPr>
            <a:xfrm>
              <a:off x="1856845"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4" name="Oval 33">
              <a:extLst>
                <a:ext uri="{FF2B5EF4-FFF2-40B4-BE49-F238E27FC236}">
                  <a16:creationId xmlns:a16="http://schemas.microsoft.com/office/drawing/2014/main" id="{AF76402C-0D17-44D7-9B0A-DE8EB561C288}"/>
                </a:ext>
              </a:extLst>
            </p:cNvPr>
            <p:cNvSpPr/>
            <p:nvPr/>
          </p:nvSpPr>
          <p:spPr>
            <a:xfrm>
              <a:off x="2285156"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5" name="Oval 34">
              <a:extLst>
                <a:ext uri="{FF2B5EF4-FFF2-40B4-BE49-F238E27FC236}">
                  <a16:creationId xmlns:a16="http://schemas.microsoft.com/office/drawing/2014/main" id="{1A6AD67C-2F52-46C5-8AD9-0BECC459B00C}"/>
                </a:ext>
              </a:extLst>
            </p:cNvPr>
            <p:cNvSpPr/>
            <p:nvPr/>
          </p:nvSpPr>
          <p:spPr>
            <a:xfrm>
              <a:off x="2713467"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6" name="Oval 35">
              <a:extLst>
                <a:ext uri="{FF2B5EF4-FFF2-40B4-BE49-F238E27FC236}">
                  <a16:creationId xmlns:a16="http://schemas.microsoft.com/office/drawing/2014/main" id="{D3A72237-D36F-4BEC-BB9B-4889500CD009}"/>
                </a:ext>
              </a:extLst>
            </p:cNvPr>
            <p:cNvSpPr/>
            <p:nvPr/>
          </p:nvSpPr>
          <p:spPr>
            <a:xfrm>
              <a:off x="3141778"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7" name="Oval 36">
              <a:extLst>
                <a:ext uri="{FF2B5EF4-FFF2-40B4-BE49-F238E27FC236}">
                  <a16:creationId xmlns:a16="http://schemas.microsoft.com/office/drawing/2014/main" id="{CC79E595-371E-4FA5-992F-0BF12EFB7569}"/>
                </a:ext>
              </a:extLst>
            </p:cNvPr>
            <p:cNvSpPr/>
            <p:nvPr/>
          </p:nvSpPr>
          <p:spPr>
            <a:xfrm>
              <a:off x="3570089"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8" name="Oval 37">
              <a:extLst>
                <a:ext uri="{FF2B5EF4-FFF2-40B4-BE49-F238E27FC236}">
                  <a16:creationId xmlns:a16="http://schemas.microsoft.com/office/drawing/2014/main" id="{039C006D-A7F0-4AE3-838C-F82B64D8CC85}"/>
                </a:ext>
              </a:extLst>
            </p:cNvPr>
            <p:cNvSpPr/>
            <p:nvPr/>
          </p:nvSpPr>
          <p:spPr>
            <a:xfrm>
              <a:off x="3998400"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39" name="Oval 38">
              <a:extLst>
                <a:ext uri="{FF2B5EF4-FFF2-40B4-BE49-F238E27FC236}">
                  <a16:creationId xmlns:a16="http://schemas.microsoft.com/office/drawing/2014/main" id="{D76908CB-3ED1-4C17-994E-AC519304D158}"/>
                </a:ext>
              </a:extLst>
            </p:cNvPr>
            <p:cNvSpPr/>
            <p:nvPr/>
          </p:nvSpPr>
          <p:spPr>
            <a:xfrm>
              <a:off x="4426711" y="122501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0" name="Oval 39">
              <a:extLst>
                <a:ext uri="{FF2B5EF4-FFF2-40B4-BE49-F238E27FC236}">
                  <a16:creationId xmlns:a16="http://schemas.microsoft.com/office/drawing/2014/main" id="{E46C8AC9-5B8A-4002-9FE4-679FA998783B}"/>
                </a:ext>
              </a:extLst>
            </p:cNvPr>
            <p:cNvSpPr/>
            <p:nvPr/>
          </p:nvSpPr>
          <p:spPr>
            <a:xfrm>
              <a:off x="571912"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1" name="Oval 40">
              <a:extLst>
                <a:ext uri="{FF2B5EF4-FFF2-40B4-BE49-F238E27FC236}">
                  <a16:creationId xmlns:a16="http://schemas.microsoft.com/office/drawing/2014/main" id="{51105152-F4DA-4B90-B55D-8B614F83D639}"/>
                </a:ext>
              </a:extLst>
            </p:cNvPr>
            <p:cNvSpPr/>
            <p:nvPr/>
          </p:nvSpPr>
          <p:spPr>
            <a:xfrm>
              <a:off x="1000223"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2" name="Oval 41">
              <a:extLst>
                <a:ext uri="{FF2B5EF4-FFF2-40B4-BE49-F238E27FC236}">
                  <a16:creationId xmlns:a16="http://schemas.microsoft.com/office/drawing/2014/main" id="{5487F424-0B13-42D2-BCEB-3584FC820A91}"/>
                </a:ext>
              </a:extLst>
            </p:cNvPr>
            <p:cNvSpPr/>
            <p:nvPr/>
          </p:nvSpPr>
          <p:spPr>
            <a:xfrm>
              <a:off x="1428534"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3" name="Oval 42">
              <a:extLst>
                <a:ext uri="{FF2B5EF4-FFF2-40B4-BE49-F238E27FC236}">
                  <a16:creationId xmlns:a16="http://schemas.microsoft.com/office/drawing/2014/main" id="{0E95C8C9-780B-4ED3-AB75-1E8FAEF637AB}"/>
                </a:ext>
              </a:extLst>
            </p:cNvPr>
            <p:cNvSpPr/>
            <p:nvPr/>
          </p:nvSpPr>
          <p:spPr>
            <a:xfrm>
              <a:off x="1856845"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4" name="Oval 43">
              <a:extLst>
                <a:ext uri="{FF2B5EF4-FFF2-40B4-BE49-F238E27FC236}">
                  <a16:creationId xmlns:a16="http://schemas.microsoft.com/office/drawing/2014/main" id="{A1755A5F-955B-4DFF-B35C-972454AFF729}"/>
                </a:ext>
              </a:extLst>
            </p:cNvPr>
            <p:cNvSpPr/>
            <p:nvPr/>
          </p:nvSpPr>
          <p:spPr>
            <a:xfrm>
              <a:off x="2285156"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5" name="Oval 44">
              <a:extLst>
                <a:ext uri="{FF2B5EF4-FFF2-40B4-BE49-F238E27FC236}">
                  <a16:creationId xmlns:a16="http://schemas.microsoft.com/office/drawing/2014/main" id="{8610C937-1403-447D-BA2D-141E56806390}"/>
                </a:ext>
              </a:extLst>
            </p:cNvPr>
            <p:cNvSpPr/>
            <p:nvPr/>
          </p:nvSpPr>
          <p:spPr>
            <a:xfrm>
              <a:off x="2713467"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6" name="Oval 45">
              <a:extLst>
                <a:ext uri="{FF2B5EF4-FFF2-40B4-BE49-F238E27FC236}">
                  <a16:creationId xmlns:a16="http://schemas.microsoft.com/office/drawing/2014/main" id="{47452E6A-B9BE-4EEB-9757-EC9E0CD24846}"/>
                </a:ext>
              </a:extLst>
            </p:cNvPr>
            <p:cNvSpPr/>
            <p:nvPr/>
          </p:nvSpPr>
          <p:spPr>
            <a:xfrm>
              <a:off x="3141778"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7" name="Oval 46">
              <a:extLst>
                <a:ext uri="{FF2B5EF4-FFF2-40B4-BE49-F238E27FC236}">
                  <a16:creationId xmlns:a16="http://schemas.microsoft.com/office/drawing/2014/main" id="{F21221AD-F8D7-4D81-A9C1-0DCCB0F44C09}"/>
                </a:ext>
              </a:extLst>
            </p:cNvPr>
            <p:cNvSpPr/>
            <p:nvPr/>
          </p:nvSpPr>
          <p:spPr>
            <a:xfrm>
              <a:off x="3570089"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8" name="Oval 47">
              <a:extLst>
                <a:ext uri="{FF2B5EF4-FFF2-40B4-BE49-F238E27FC236}">
                  <a16:creationId xmlns:a16="http://schemas.microsoft.com/office/drawing/2014/main" id="{5F4C1D9A-D36C-43A6-AA2D-7ED0EA420D5D}"/>
                </a:ext>
              </a:extLst>
            </p:cNvPr>
            <p:cNvSpPr/>
            <p:nvPr/>
          </p:nvSpPr>
          <p:spPr>
            <a:xfrm>
              <a:off x="3998400"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49" name="Oval 48">
              <a:extLst>
                <a:ext uri="{FF2B5EF4-FFF2-40B4-BE49-F238E27FC236}">
                  <a16:creationId xmlns:a16="http://schemas.microsoft.com/office/drawing/2014/main" id="{A889275A-C766-497E-884F-8F5C292B65B7}"/>
                </a:ext>
              </a:extLst>
            </p:cNvPr>
            <p:cNvSpPr/>
            <p:nvPr/>
          </p:nvSpPr>
          <p:spPr>
            <a:xfrm>
              <a:off x="4426711" y="163314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0" name="Oval 49">
              <a:extLst>
                <a:ext uri="{FF2B5EF4-FFF2-40B4-BE49-F238E27FC236}">
                  <a16:creationId xmlns:a16="http://schemas.microsoft.com/office/drawing/2014/main" id="{1DAD50C1-CCE4-4876-A950-9BFCB1389320}"/>
                </a:ext>
              </a:extLst>
            </p:cNvPr>
            <p:cNvSpPr/>
            <p:nvPr/>
          </p:nvSpPr>
          <p:spPr>
            <a:xfrm>
              <a:off x="571912"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1" name="Oval 50">
              <a:extLst>
                <a:ext uri="{FF2B5EF4-FFF2-40B4-BE49-F238E27FC236}">
                  <a16:creationId xmlns:a16="http://schemas.microsoft.com/office/drawing/2014/main" id="{456EC3BE-FC0A-4EEE-8076-8E75369197A2}"/>
                </a:ext>
              </a:extLst>
            </p:cNvPr>
            <p:cNvSpPr/>
            <p:nvPr/>
          </p:nvSpPr>
          <p:spPr>
            <a:xfrm>
              <a:off x="1000223"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2" name="Oval 51">
              <a:extLst>
                <a:ext uri="{FF2B5EF4-FFF2-40B4-BE49-F238E27FC236}">
                  <a16:creationId xmlns:a16="http://schemas.microsoft.com/office/drawing/2014/main" id="{3CB57222-72A7-48E1-984E-D3977E508482}"/>
                </a:ext>
              </a:extLst>
            </p:cNvPr>
            <p:cNvSpPr/>
            <p:nvPr/>
          </p:nvSpPr>
          <p:spPr>
            <a:xfrm>
              <a:off x="1428534"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3" name="Oval 52">
              <a:extLst>
                <a:ext uri="{FF2B5EF4-FFF2-40B4-BE49-F238E27FC236}">
                  <a16:creationId xmlns:a16="http://schemas.microsoft.com/office/drawing/2014/main" id="{0FBEDFF5-B92D-4072-B0A2-A3DAEAECDD8B}"/>
                </a:ext>
              </a:extLst>
            </p:cNvPr>
            <p:cNvSpPr/>
            <p:nvPr/>
          </p:nvSpPr>
          <p:spPr>
            <a:xfrm>
              <a:off x="1856845"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4" name="Oval 53">
              <a:extLst>
                <a:ext uri="{FF2B5EF4-FFF2-40B4-BE49-F238E27FC236}">
                  <a16:creationId xmlns:a16="http://schemas.microsoft.com/office/drawing/2014/main" id="{D6B4B05B-5A85-4F5D-ADF4-FED17B5035E8}"/>
                </a:ext>
              </a:extLst>
            </p:cNvPr>
            <p:cNvSpPr/>
            <p:nvPr/>
          </p:nvSpPr>
          <p:spPr>
            <a:xfrm>
              <a:off x="2285156"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5" name="Oval 54">
              <a:extLst>
                <a:ext uri="{FF2B5EF4-FFF2-40B4-BE49-F238E27FC236}">
                  <a16:creationId xmlns:a16="http://schemas.microsoft.com/office/drawing/2014/main" id="{E96CC49A-F3A4-4CCB-9DC5-600685AC200C}"/>
                </a:ext>
              </a:extLst>
            </p:cNvPr>
            <p:cNvSpPr/>
            <p:nvPr/>
          </p:nvSpPr>
          <p:spPr>
            <a:xfrm>
              <a:off x="2713467"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6" name="Oval 55">
              <a:extLst>
                <a:ext uri="{FF2B5EF4-FFF2-40B4-BE49-F238E27FC236}">
                  <a16:creationId xmlns:a16="http://schemas.microsoft.com/office/drawing/2014/main" id="{61BC77AE-5B68-42DF-928E-84D2B5115A2E}"/>
                </a:ext>
              </a:extLst>
            </p:cNvPr>
            <p:cNvSpPr/>
            <p:nvPr/>
          </p:nvSpPr>
          <p:spPr>
            <a:xfrm>
              <a:off x="3141778"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7" name="Oval 56">
              <a:extLst>
                <a:ext uri="{FF2B5EF4-FFF2-40B4-BE49-F238E27FC236}">
                  <a16:creationId xmlns:a16="http://schemas.microsoft.com/office/drawing/2014/main" id="{BA4AA09E-AE55-4455-AC3C-9C273BD1A724}"/>
                </a:ext>
              </a:extLst>
            </p:cNvPr>
            <p:cNvSpPr/>
            <p:nvPr/>
          </p:nvSpPr>
          <p:spPr>
            <a:xfrm>
              <a:off x="3570089"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8" name="Oval 57">
              <a:extLst>
                <a:ext uri="{FF2B5EF4-FFF2-40B4-BE49-F238E27FC236}">
                  <a16:creationId xmlns:a16="http://schemas.microsoft.com/office/drawing/2014/main" id="{6764EC3F-6463-4378-AC8D-E772D84355F2}"/>
                </a:ext>
              </a:extLst>
            </p:cNvPr>
            <p:cNvSpPr/>
            <p:nvPr/>
          </p:nvSpPr>
          <p:spPr>
            <a:xfrm>
              <a:off x="3998400"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59" name="Oval 58">
              <a:extLst>
                <a:ext uri="{FF2B5EF4-FFF2-40B4-BE49-F238E27FC236}">
                  <a16:creationId xmlns:a16="http://schemas.microsoft.com/office/drawing/2014/main" id="{88F6ED6E-4F26-4F7A-8454-460FFC6681D9}"/>
                </a:ext>
              </a:extLst>
            </p:cNvPr>
            <p:cNvSpPr/>
            <p:nvPr/>
          </p:nvSpPr>
          <p:spPr>
            <a:xfrm>
              <a:off x="4426711" y="204128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0" name="Oval 59">
              <a:extLst>
                <a:ext uri="{FF2B5EF4-FFF2-40B4-BE49-F238E27FC236}">
                  <a16:creationId xmlns:a16="http://schemas.microsoft.com/office/drawing/2014/main" id="{73434080-1064-4BA1-9122-F1D0866A72FF}"/>
                </a:ext>
              </a:extLst>
            </p:cNvPr>
            <p:cNvSpPr/>
            <p:nvPr/>
          </p:nvSpPr>
          <p:spPr>
            <a:xfrm>
              <a:off x="571912"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1" name="Oval 60">
              <a:extLst>
                <a:ext uri="{FF2B5EF4-FFF2-40B4-BE49-F238E27FC236}">
                  <a16:creationId xmlns:a16="http://schemas.microsoft.com/office/drawing/2014/main" id="{19E3B9C4-42E5-4326-8477-864A86629248}"/>
                </a:ext>
              </a:extLst>
            </p:cNvPr>
            <p:cNvSpPr/>
            <p:nvPr/>
          </p:nvSpPr>
          <p:spPr>
            <a:xfrm>
              <a:off x="1000223"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2" name="Oval 61">
              <a:extLst>
                <a:ext uri="{FF2B5EF4-FFF2-40B4-BE49-F238E27FC236}">
                  <a16:creationId xmlns:a16="http://schemas.microsoft.com/office/drawing/2014/main" id="{B2537D00-EEB4-4ECA-97D4-FAD4B5248379}"/>
                </a:ext>
              </a:extLst>
            </p:cNvPr>
            <p:cNvSpPr/>
            <p:nvPr/>
          </p:nvSpPr>
          <p:spPr>
            <a:xfrm>
              <a:off x="1428534"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3" name="Oval 62">
              <a:extLst>
                <a:ext uri="{FF2B5EF4-FFF2-40B4-BE49-F238E27FC236}">
                  <a16:creationId xmlns:a16="http://schemas.microsoft.com/office/drawing/2014/main" id="{8CE7174D-FEEA-456E-AF1B-92F7CC50DBB4}"/>
                </a:ext>
              </a:extLst>
            </p:cNvPr>
            <p:cNvSpPr/>
            <p:nvPr/>
          </p:nvSpPr>
          <p:spPr>
            <a:xfrm>
              <a:off x="1856845"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4" name="Oval 63">
              <a:extLst>
                <a:ext uri="{FF2B5EF4-FFF2-40B4-BE49-F238E27FC236}">
                  <a16:creationId xmlns:a16="http://schemas.microsoft.com/office/drawing/2014/main" id="{71FA2BF4-110B-4BD6-B7AE-6D96690F167A}"/>
                </a:ext>
              </a:extLst>
            </p:cNvPr>
            <p:cNvSpPr/>
            <p:nvPr/>
          </p:nvSpPr>
          <p:spPr>
            <a:xfrm>
              <a:off x="2285156"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5" name="Oval 64">
              <a:extLst>
                <a:ext uri="{FF2B5EF4-FFF2-40B4-BE49-F238E27FC236}">
                  <a16:creationId xmlns:a16="http://schemas.microsoft.com/office/drawing/2014/main" id="{DEF3AFF9-08B9-44A2-9C25-1A00BA43D119}"/>
                </a:ext>
              </a:extLst>
            </p:cNvPr>
            <p:cNvSpPr/>
            <p:nvPr/>
          </p:nvSpPr>
          <p:spPr>
            <a:xfrm>
              <a:off x="2713467"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6" name="Oval 65">
              <a:extLst>
                <a:ext uri="{FF2B5EF4-FFF2-40B4-BE49-F238E27FC236}">
                  <a16:creationId xmlns:a16="http://schemas.microsoft.com/office/drawing/2014/main" id="{B5AEE7EA-C6D3-44F7-A18D-6725C67A62F5}"/>
                </a:ext>
              </a:extLst>
            </p:cNvPr>
            <p:cNvSpPr/>
            <p:nvPr/>
          </p:nvSpPr>
          <p:spPr>
            <a:xfrm>
              <a:off x="3141778"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7" name="Oval 66">
              <a:extLst>
                <a:ext uri="{FF2B5EF4-FFF2-40B4-BE49-F238E27FC236}">
                  <a16:creationId xmlns:a16="http://schemas.microsoft.com/office/drawing/2014/main" id="{EF299B3E-ECC9-48AB-8355-CB84A6C49264}"/>
                </a:ext>
              </a:extLst>
            </p:cNvPr>
            <p:cNvSpPr/>
            <p:nvPr/>
          </p:nvSpPr>
          <p:spPr>
            <a:xfrm>
              <a:off x="3570089"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8" name="Oval 67">
              <a:extLst>
                <a:ext uri="{FF2B5EF4-FFF2-40B4-BE49-F238E27FC236}">
                  <a16:creationId xmlns:a16="http://schemas.microsoft.com/office/drawing/2014/main" id="{FF690E11-CB13-4CF5-B0AA-123402889BE3}"/>
                </a:ext>
              </a:extLst>
            </p:cNvPr>
            <p:cNvSpPr/>
            <p:nvPr/>
          </p:nvSpPr>
          <p:spPr>
            <a:xfrm>
              <a:off x="3998400"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69" name="Oval 68">
              <a:extLst>
                <a:ext uri="{FF2B5EF4-FFF2-40B4-BE49-F238E27FC236}">
                  <a16:creationId xmlns:a16="http://schemas.microsoft.com/office/drawing/2014/main" id="{0644CC74-9730-4458-8ADC-9ABE8FDD0D0F}"/>
                </a:ext>
              </a:extLst>
            </p:cNvPr>
            <p:cNvSpPr/>
            <p:nvPr/>
          </p:nvSpPr>
          <p:spPr>
            <a:xfrm>
              <a:off x="4426711" y="2449420"/>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0" name="Oval 69">
              <a:extLst>
                <a:ext uri="{FF2B5EF4-FFF2-40B4-BE49-F238E27FC236}">
                  <a16:creationId xmlns:a16="http://schemas.microsoft.com/office/drawing/2014/main" id="{1786D05F-3730-4533-9514-BEEDD4DC8D70}"/>
                </a:ext>
              </a:extLst>
            </p:cNvPr>
            <p:cNvSpPr/>
            <p:nvPr/>
          </p:nvSpPr>
          <p:spPr>
            <a:xfrm>
              <a:off x="571912"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1" name="Oval 70">
              <a:extLst>
                <a:ext uri="{FF2B5EF4-FFF2-40B4-BE49-F238E27FC236}">
                  <a16:creationId xmlns:a16="http://schemas.microsoft.com/office/drawing/2014/main" id="{153A2638-AFF1-4E39-9711-E521AF50CE63}"/>
                </a:ext>
              </a:extLst>
            </p:cNvPr>
            <p:cNvSpPr/>
            <p:nvPr/>
          </p:nvSpPr>
          <p:spPr>
            <a:xfrm>
              <a:off x="1000223"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2" name="Oval 71">
              <a:extLst>
                <a:ext uri="{FF2B5EF4-FFF2-40B4-BE49-F238E27FC236}">
                  <a16:creationId xmlns:a16="http://schemas.microsoft.com/office/drawing/2014/main" id="{030ECDFC-1D5E-467B-B6D8-BB4D7B7E03CE}"/>
                </a:ext>
              </a:extLst>
            </p:cNvPr>
            <p:cNvSpPr/>
            <p:nvPr/>
          </p:nvSpPr>
          <p:spPr>
            <a:xfrm>
              <a:off x="1428534"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3" name="Oval 72">
              <a:extLst>
                <a:ext uri="{FF2B5EF4-FFF2-40B4-BE49-F238E27FC236}">
                  <a16:creationId xmlns:a16="http://schemas.microsoft.com/office/drawing/2014/main" id="{4582F0B9-9D37-46E5-928E-4F04BCABD754}"/>
                </a:ext>
              </a:extLst>
            </p:cNvPr>
            <p:cNvSpPr/>
            <p:nvPr/>
          </p:nvSpPr>
          <p:spPr>
            <a:xfrm>
              <a:off x="1856845"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4" name="Oval 73">
              <a:extLst>
                <a:ext uri="{FF2B5EF4-FFF2-40B4-BE49-F238E27FC236}">
                  <a16:creationId xmlns:a16="http://schemas.microsoft.com/office/drawing/2014/main" id="{EFA62646-117E-4290-9A78-0D1456871A43}"/>
                </a:ext>
              </a:extLst>
            </p:cNvPr>
            <p:cNvSpPr/>
            <p:nvPr/>
          </p:nvSpPr>
          <p:spPr>
            <a:xfrm>
              <a:off x="2285156"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5" name="Oval 74">
              <a:extLst>
                <a:ext uri="{FF2B5EF4-FFF2-40B4-BE49-F238E27FC236}">
                  <a16:creationId xmlns:a16="http://schemas.microsoft.com/office/drawing/2014/main" id="{D5DBC6D0-DA38-4E97-8BF9-511D49CF87A2}"/>
                </a:ext>
              </a:extLst>
            </p:cNvPr>
            <p:cNvSpPr/>
            <p:nvPr/>
          </p:nvSpPr>
          <p:spPr>
            <a:xfrm>
              <a:off x="2713467"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6" name="Oval 75">
              <a:extLst>
                <a:ext uri="{FF2B5EF4-FFF2-40B4-BE49-F238E27FC236}">
                  <a16:creationId xmlns:a16="http://schemas.microsoft.com/office/drawing/2014/main" id="{A96A38CD-F08C-426D-A9A6-75C49F5D9B5F}"/>
                </a:ext>
              </a:extLst>
            </p:cNvPr>
            <p:cNvSpPr/>
            <p:nvPr/>
          </p:nvSpPr>
          <p:spPr>
            <a:xfrm>
              <a:off x="3141778"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7" name="Oval 76">
              <a:extLst>
                <a:ext uri="{FF2B5EF4-FFF2-40B4-BE49-F238E27FC236}">
                  <a16:creationId xmlns:a16="http://schemas.microsoft.com/office/drawing/2014/main" id="{8D640D7A-1417-47CC-8735-3D0FF4B5A7BF}"/>
                </a:ext>
              </a:extLst>
            </p:cNvPr>
            <p:cNvSpPr/>
            <p:nvPr/>
          </p:nvSpPr>
          <p:spPr>
            <a:xfrm>
              <a:off x="3570089"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8" name="Oval 77">
              <a:extLst>
                <a:ext uri="{FF2B5EF4-FFF2-40B4-BE49-F238E27FC236}">
                  <a16:creationId xmlns:a16="http://schemas.microsoft.com/office/drawing/2014/main" id="{BA07AEFE-4957-4015-BC05-EDDBC7B3CA9D}"/>
                </a:ext>
              </a:extLst>
            </p:cNvPr>
            <p:cNvSpPr/>
            <p:nvPr/>
          </p:nvSpPr>
          <p:spPr>
            <a:xfrm>
              <a:off x="3998400"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79" name="Oval 78">
              <a:extLst>
                <a:ext uri="{FF2B5EF4-FFF2-40B4-BE49-F238E27FC236}">
                  <a16:creationId xmlns:a16="http://schemas.microsoft.com/office/drawing/2014/main" id="{38C869A0-4AA2-4F15-ACD2-F884A4736377}"/>
                </a:ext>
              </a:extLst>
            </p:cNvPr>
            <p:cNvSpPr/>
            <p:nvPr/>
          </p:nvSpPr>
          <p:spPr>
            <a:xfrm>
              <a:off x="4426711" y="2857556"/>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0" name="Oval 79">
              <a:extLst>
                <a:ext uri="{FF2B5EF4-FFF2-40B4-BE49-F238E27FC236}">
                  <a16:creationId xmlns:a16="http://schemas.microsoft.com/office/drawing/2014/main" id="{89C1933A-5623-4408-903F-5B37927591A0}"/>
                </a:ext>
              </a:extLst>
            </p:cNvPr>
            <p:cNvSpPr/>
            <p:nvPr/>
          </p:nvSpPr>
          <p:spPr>
            <a:xfrm>
              <a:off x="571912"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1" name="Oval 80">
              <a:extLst>
                <a:ext uri="{FF2B5EF4-FFF2-40B4-BE49-F238E27FC236}">
                  <a16:creationId xmlns:a16="http://schemas.microsoft.com/office/drawing/2014/main" id="{384F1375-2AB7-4195-BA4A-41C1DC0D58C9}"/>
                </a:ext>
              </a:extLst>
            </p:cNvPr>
            <p:cNvSpPr/>
            <p:nvPr/>
          </p:nvSpPr>
          <p:spPr>
            <a:xfrm>
              <a:off x="1000223"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2" name="Oval 81">
              <a:extLst>
                <a:ext uri="{FF2B5EF4-FFF2-40B4-BE49-F238E27FC236}">
                  <a16:creationId xmlns:a16="http://schemas.microsoft.com/office/drawing/2014/main" id="{823FF35E-0BCC-40EB-9C79-34CEFC93013E}"/>
                </a:ext>
              </a:extLst>
            </p:cNvPr>
            <p:cNvSpPr/>
            <p:nvPr/>
          </p:nvSpPr>
          <p:spPr>
            <a:xfrm>
              <a:off x="1428534"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3" name="Oval 82">
              <a:extLst>
                <a:ext uri="{FF2B5EF4-FFF2-40B4-BE49-F238E27FC236}">
                  <a16:creationId xmlns:a16="http://schemas.microsoft.com/office/drawing/2014/main" id="{8AF4BECB-912C-4FC7-979C-CBA70F2AE50D}"/>
                </a:ext>
              </a:extLst>
            </p:cNvPr>
            <p:cNvSpPr/>
            <p:nvPr/>
          </p:nvSpPr>
          <p:spPr>
            <a:xfrm>
              <a:off x="1856845"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4" name="Oval 83">
              <a:extLst>
                <a:ext uri="{FF2B5EF4-FFF2-40B4-BE49-F238E27FC236}">
                  <a16:creationId xmlns:a16="http://schemas.microsoft.com/office/drawing/2014/main" id="{3C5DC817-6F78-4A46-93EF-624EB531D372}"/>
                </a:ext>
              </a:extLst>
            </p:cNvPr>
            <p:cNvSpPr/>
            <p:nvPr/>
          </p:nvSpPr>
          <p:spPr>
            <a:xfrm>
              <a:off x="2285156"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5" name="Oval 84">
              <a:extLst>
                <a:ext uri="{FF2B5EF4-FFF2-40B4-BE49-F238E27FC236}">
                  <a16:creationId xmlns:a16="http://schemas.microsoft.com/office/drawing/2014/main" id="{415ABA89-9F36-4ABA-8A9F-6E4912B8B3AB}"/>
                </a:ext>
              </a:extLst>
            </p:cNvPr>
            <p:cNvSpPr/>
            <p:nvPr/>
          </p:nvSpPr>
          <p:spPr>
            <a:xfrm>
              <a:off x="2713467"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6" name="Oval 85">
              <a:extLst>
                <a:ext uri="{FF2B5EF4-FFF2-40B4-BE49-F238E27FC236}">
                  <a16:creationId xmlns:a16="http://schemas.microsoft.com/office/drawing/2014/main" id="{E66E8DCB-CCB6-4F16-AD8C-0E3AF05BCE9E}"/>
                </a:ext>
              </a:extLst>
            </p:cNvPr>
            <p:cNvSpPr/>
            <p:nvPr/>
          </p:nvSpPr>
          <p:spPr>
            <a:xfrm>
              <a:off x="3141778"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7" name="Oval 86">
              <a:extLst>
                <a:ext uri="{FF2B5EF4-FFF2-40B4-BE49-F238E27FC236}">
                  <a16:creationId xmlns:a16="http://schemas.microsoft.com/office/drawing/2014/main" id="{76608F9F-A273-40AE-9CF7-76F14573BA93}"/>
                </a:ext>
              </a:extLst>
            </p:cNvPr>
            <p:cNvSpPr/>
            <p:nvPr/>
          </p:nvSpPr>
          <p:spPr>
            <a:xfrm>
              <a:off x="3570089"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8" name="Oval 87">
              <a:extLst>
                <a:ext uri="{FF2B5EF4-FFF2-40B4-BE49-F238E27FC236}">
                  <a16:creationId xmlns:a16="http://schemas.microsoft.com/office/drawing/2014/main" id="{1CBC0AA7-BEE5-4841-9456-14CF778B4C16}"/>
                </a:ext>
              </a:extLst>
            </p:cNvPr>
            <p:cNvSpPr/>
            <p:nvPr/>
          </p:nvSpPr>
          <p:spPr>
            <a:xfrm>
              <a:off x="3998400"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89" name="Oval 88">
              <a:extLst>
                <a:ext uri="{FF2B5EF4-FFF2-40B4-BE49-F238E27FC236}">
                  <a16:creationId xmlns:a16="http://schemas.microsoft.com/office/drawing/2014/main" id="{9911CBE1-72C9-41F6-A2A1-4D843172C023}"/>
                </a:ext>
              </a:extLst>
            </p:cNvPr>
            <p:cNvSpPr/>
            <p:nvPr/>
          </p:nvSpPr>
          <p:spPr>
            <a:xfrm>
              <a:off x="4426711" y="3265692"/>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0" name="Oval 89">
              <a:extLst>
                <a:ext uri="{FF2B5EF4-FFF2-40B4-BE49-F238E27FC236}">
                  <a16:creationId xmlns:a16="http://schemas.microsoft.com/office/drawing/2014/main" id="{CE8D125E-E877-4244-A614-6016B1CDD5D9}"/>
                </a:ext>
              </a:extLst>
            </p:cNvPr>
            <p:cNvSpPr/>
            <p:nvPr/>
          </p:nvSpPr>
          <p:spPr>
            <a:xfrm>
              <a:off x="571912"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1" name="Oval 90">
              <a:extLst>
                <a:ext uri="{FF2B5EF4-FFF2-40B4-BE49-F238E27FC236}">
                  <a16:creationId xmlns:a16="http://schemas.microsoft.com/office/drawing/2014/main" id="{28994B14-974F-4217-B1F2-BDBDA50C6115}"/>
                </a:ext>
              </a:extLst>
            </p:cNvPr>
            <p:cNvSpPr/>
            <p:nvPr/>
          </p:nvSpPr>
          <p:spPr>
            <a:xfrm>
              <a:off x="1000223"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2" name="Oval 91">
              <a:extLst>
                <a:ext uri="{FF2B5EF4-FFF2-40B4-BE49-F238E27FC236}">
                  <a16:creationId xmlns:a16="http://schemas.microsoft.com/office/drawing/2014/main" id="{F0F5DF7F-4DF8-4592-9AA0-4C5969F758CE}"/>
                </a:ext>
              </a:extLst>
            </p:cNvPr>
            <p:cNvSpPr/>
            <p:nvPr/>
          </p:nvSpPr>
          <p:spPr>
            <a:xfrm>
              <a:off x="1428534"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3" name="Oval 92">
              <a:extLst>
                <a:ext uri="{FF2B5EF4-FFF2-40B4-BE49-F238E27FC236}">
                  <a16:creationId xmlns:a16="http://schemas.microsoft.com/office/drawing/2014/main" id="{6D973B20-24CA-49D0-B1DF-A3AFF66905EC}"/>
                </a:ext>
              </a:extLst>
            </p:cNvPr>
            <p:cNvSpPr/>
            <p:nvPr/>
          </p:nvSpPr>
          <p:spPr>
            <a:xfrm>
              <a:off x="1856845"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4" name="Oval 93">
              <a:extLst>
                <a:ext uri="{FF2B5EF4-FFF2-40B4-BE49-F238E27FC236}">
                  <a16:creationId xmlns:a16="http://schemas.microsoft.com/office/drawing/2014/main" id="{C8192C28-F364-4A52-A451-2BA572E54F5E}"/>
                </a:ext>
              </a:extLst>
            </p:cNvPr>
            <p:cNvSpPr/>
            <p:nvPr/>
          </p:nvSpPr>
          <p:spPr>
            <a:xfrm>
              <a:off x="2285156"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5" name="Oval 94">
              <a:extLst>
                <a:ext uri="{FF2B5EF4-FFF2-40B4-BE49-F238E27FC236}">
                  <a16:creationId xmlns:a16="http://schemas.microsoft.com/office/drawing/2014/main" id="{30DCBEE3-6237-4ECF-8BB5-74C44C21D87C}"/>
                </a:ext>
              </a:extLst>
            </p:cNvPr>
            <p:cNvSpPr/>
            <p:nvPr/>
          </p:nvSpPr>
          <p:spPr>
            <a:xfrm>
              <a:off x="2713467"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6" name="Oval 95">
              <a:extLst>
                <a:ext uri="{FF2B5EF4-FFF2-40B4-BE49-F238E27FC236}">
                  <a16:creationId xmlns:a16="http://schemas.microsoft.com/office/drawing/2014/main" id="{530FD9A6-F63E-438A-B100-6B025AE9EA8C}"/>
                </a:ext>
              </a:extLst>
            </p:cNvPr>
            <p:cNvSpPr/>
            <p:nvPr/>
          </p:nvSpPr>
          <p:spPr>
            <a:xfrm>
              <a:off x="3141778"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7" name="Oval 96">
              <a:extLst>
                <a:ext uri="{FF2B5EF4-FFF2-40B4-BE49-F238E27FC236}">
                  <a16:creationId xmlns:a16="http://schemas.microsoft.com/office/drawing/2014/main" id="{20C05146-C1F4-4F7E-B6FA-3FB368B47DB7}"/>
                </a:ext>
              </a:extLst>
            </p:cNvPr>
            <p:cNvSpPr/>
            <p:nvPr/>
          </p:nvSpPr>
          <p:spPr>
            <a:xfrm>
              <a:off x="3570089"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8" name="Oval 97">
              <a:extLst>
                <a:ext uri="{FF2B5EF4-FFF2-40B4-BE49-F238E27FC236}">
                  <a16:creationId xmlns:a16="http://schemas.microsoft.com/office/drawing/2014/main" id="{017BB6E1-F480-478E-9EFF-165685614D56}"/>
                </a:ext>
              </a:extLst>
            </p:cNvPr>
            <p:cNvSpPr/>
            <p:nvPr/>
          </p:nvSpPr>
          <p:spPr>
            <a:xfrm>
              <a:off x="3998400"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99" name="Oval 98">
              <a:extLst>
                <a:ext uri="{FF2B5EF4-FFF2-40B4-BE49-F238E27FC236}">
                  <a16:creationId xmlns:a16="http://schemas.microsoft.com/office/drawing/2014/main" id="{413BDDD1-2C8D-494D-BE43-355EA669C69B}"/>
                </a:ext>
              </a:extLst>
            </p:cNvPr>
            <p:cNvSpPr/>
            <p:nvPr/>
          </p:nvSpPr>
          <p:spPr>
            <a:xfrm>
              <a:off x="4426711" y="367382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0" name="Oval 99">
              <a:extLst>
                <a:ext uri="{FF2B5EF4-FFF2-40B4-BE49-F238E27FC236}">
                  <a16:creationId xmlns:a16="http://schemas.microsoft.com/office/drawing/2014/main" id="{7A4507F1-504B-4EE2-A5BF-70835F2AAC85}"/>
                </a:ext>
              </a:extLst>
            </p:cNvPr>
            <p:cNvSpPr/>
            <p:nvPr/>
          </p:nvSpPr>
          <p:spPr>
            <a:xfrm>
              <a:off x="571912"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1" name="Oval 100">
              <a:extLst>
                <a:ext uri="{FF2B5EF4-FFF2-40B4-BE49-F238E27FC236}">
                  <a16:creationId xmlns:a16="http://schemas.microsoft.com/office/drawing/2014/main" id="{C1EB31B5-0EF6-46AE-9FBC-B8C564664202}"/>
                </a:ext>
              </a:extLst>
            </p:cNvPr>
            <p:cNvSpPr/>
            <p:nvPr/>
          </p:nvSpPr>
          <p:spPr>
            <a:xfrm>
              <a:off x="1000223"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2" name="Oval 101">
              <a:extLst>
                <a:ext uri="{FF2B5EF4-FFF2-40B4-BE49-F238E27FC236}">
                  <a16:creationId xmlns:a16="http://schemas.microsoft.com/office/drawing/2014/main" id="{AA8B9158-7701-412D-9B4D-17855B8D9FB2}"/>
                </a:ext>
              </a:extLst>
            </p:cNvPr>
            <p:cNvSpPr/>
            <p:nvPr/>
          </p:nvSpPr>
          <p:spPr>
            <a:xfrm>
              <a:off x="1428534" y="4081964"/>
              <a:ext cx="304552" cy="304552"/>
            </a:xfrm>
            <a:prstGeom prst="ellips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3" name="Oval 102">
              <a:extLst>
                <a:ext uri="{FF2B5EF4-FFF2-40B4-BE49-F238E27FC236}">
                  <a16:creationId xmlns:a16="http://schemas.microsoft.com/office/drawing/2014/main" id="{341AB418-5881-4F06-A170-5322C3D65E42}"/>
                </a:ext>
              </a:extLst>
            </p:cNvPr>
            <p:cNvSpPr/>
            <p:nvPr/>
          </p:nvSpPr>
          <p:spPr>
            <a:xfrm>
              <a:off x="1856845"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4" name="Oval 103">
              <a:extLst>
                <a:ext uri="{FF2B5EF4-FFF2-40B4-BE49-F238E27FC236}">
                  <a16:creationId xmlns:a16="http://schemas.microsoft.com/office/drawing/2014/main" id="{1A78F1D7-ADFB-4968-9D27-9736C5FFCC86}"/>
                </a:ext>
              </a:extLst>
            </p:cNvPr>
            <p:cNvSpPr/>
            <p:nvPr/>
          </p:nvSpPr>
          <p:spPr>
            <a:xfrm>
              <a:off x="2285156"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5" name="Oval 104">
              <a:extLst>
                <a:ext uri="{FF2B5EF4-FFF2-40B4-BE49-F238E27FC236}">
                  <a16:creationId xmlns:a16="http://schemas.microsoft.com/office/drawing/2014/main" id="{6D94A455-D583-4BFF-AC23-3703FC8793E4}"/>
                </a:ext>
              </a:extLst>
            </p:cNvPr>
            <p:cNvSpPr/>
            <p:nvPr/>
          </p:nvSpPr>
          <p:spPr>
            <a:xfrm>
              <a:off x="2713467"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6" name="Oval 105">
              <a:extLst>
                <a:ext uri="{FF2B5EF4-FFF2-40B4-BE49-F238E27FC236}">
                  <a16:creationId xmlns:a16="http://schemas.microsoft.com/office/drawing/2014/main" id="{09CF75F3-0E4B-428B-99EA-1048268449B4}"/>
                </a:ext>
              </a:extLst>
            </p:cNvPr>
            <p:cNvSpPr/>
            <p:nvPr/>
          </p:nvSpPr>
          <p:spPr>
            <a:xfrm>
              <a:off x="3141778"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7" name="Oval 106">
              <a:extLst>
                <a:ext uri="{FF2B5EF4-FFF2-40B4-BE49-F238E27FC236}">
                  <a16:creationId xmlns:a16="http://schemas.microsoft.com/office/drawing/2014/main" id="{29FC7371-3316-4A81-9B5A-A83AC8350AC5}"/>
                </a:ext>
              </a:extLst>
            </p:cNvPr>
            <p:cNvSpPr/>
            <p:nvPr/>
          </p:nvSpPr>
          <p:spPr>
            <a:xfrm>
              <a:off x="3570089"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8" name="Oval 107">
              <a:extLst>
                <a:ext uri="{FF2B5EF4-FFF2-40B4-BE49-F238E27FC236}">
                  <a16:creationId xmlns:a16="http://schemas.microsoft.com/office/drawing/2014/main" id="{14AB5B5C-32DD-442E-909A-3B98F9561798}"/>
                </a:ext>
              </a:extLst>
            </p:cNvPr>
            <p:cNvSpPr/>
            <p:nvPr/>
          </p:nvSpPr>
          <p:spPr>
            <a:xfrm>
              <a:off x="3998400"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09" name="Oval 108">
              <a:extLst>
                <a:ext uri="{FF2B5EF4-FFF2-40B4-BE49-F238E27FC236}">
                  <a16:creationId xmlns:a16="http://schemas.microsoft.com/office/drawing/2014/main" id="{58D33FD7-7270-462E-902B-CF4D31C3770D}"/>
                </a:ext>
              </a:extLst>
            </p:cNvPr>
            <p:cNvSpPr/>
            <p:nvPr/>
          </p:nvSpPr>
          <p:spPr>
            <a:xfrm>
              <a:off x="4426711" y="4081964"/>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grpSp>
      <p:sp>
        <p:nvSpPr>
          <p:cNvPr id="110" name="Right Brace 109">
            <a:extLst>
              <a:ext uri="{FF2B5EF4-FFF2-40B4-BE49-F238E27FC236}">
                <a16:creationId xmlns:a16="http://schemas.microsoft.com/office/drawing/2014/main" id="{3D297C54-4407-4D89-B1DF-636DE811886B}"/>
              </a:ext>
            </a:extLst>
          </p:cNvPr>
          <p:cNvSpPr/>
          <p:nvPr/>
        </p:nvSpPr>
        <p:spPr>
          <a:xfrm rot="16200000">
            <a:off x="4982942" y="-912833"/>
            <a:ext cx="461789" cy="4159351"/>
          </a:xfrm>
          <a:prstGeom prst="rightBrace">
            <a:avLst>
              <a:gd name="adj1" fmla="val 117110"/>
              <a:gd name="adj2" fmla="val 50000"/>
            </a:avLst>
          </a:prstGeom>
          <a:ln w="381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Condensed Light"/>
              <a:ea typeface="+mn-ea"/>
              <a:cs typeface="+mn-cs"/>
            </a:endParaRPr>
          </a:p>
        </p:txBody>
      </p:sp>
      <p:grpSp>
        <p:nvGrpSpPr>
          <p:cNvPr id="111" name="Group 110">
            <a:extLst>
              <a:ext uri="{FF2B5EF4-FFF2-40B4-BE49-F238E27FC236}">
                <a16:creationId xmlns:a16="http://schemas.microsoft.com/office/drawing/2014/main" id="{052DE255-8093-48FA-8F69-147EC3F34124}"/>
              </a:ext>
            </a:extLst>
          </p:cNvPr>
          <p:cNvGrpSpPr/>
          <p:nvPr/>
        </p:nvGrpSpPr>
        <p:grpSpPr>
          <a:xfrm>
            <a:off x="4383977" y="5914696"/>
            <a:ext cx="2454310" cy="779115"/>
            <a:chOff x="2205802" y="532627"/>
            <a:chExt cx="3769843" cy="779115"/>
          </a:xfrm>
        </p:grpSpPr>
        <p:sp>
          <p:nvSpPr>
            <p:cNvPr id="112" name="TextBox 111">
              <a:extLst>
                <a:ext uri="{FF2B5EF4-FFF2-40B4-BE49-F238E27FC236}">
                  <a16:creationId xmlns:a16="http://schemas.microsoft.com/office/drawing/2014/main" id="{8DE2B34C-71A4-41E4-AAC4-07EA8EA33BEC}"/>
                </a:ext>
              </a:extLst>
            </p:cNvPr>
            <p:cNvSpPr txBox="1"/>
            <p:nvPr/>
          </p:nvSpPr>
          <p:spPr>
            <a:xfrm>
              <a:off x="2205802" y="542301"/>
              <a:ext cx="27785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000000">
                      <a:lumMod val="50000"/>
                      <a:lumOff val="50000"/>
                    </a:srgbClr>
                  </a:solidFill>
                  <a:latin typeface="Century Gothic" panose="020B0502020202020204" pitchFamily="34" charset="0"/>
                  <a:cs typeface="Aharoni" panose="020B0604020202020204" pitchFamily="2" charset="-79"/>
                </a:rPr>
                <a:t>8</a:t>
              </a:r>
              <a:endParaRPr kumimoji="0" lang="en-US" sz="4400" b="0" i="0" u="none" strike="noStrike" kern="1200" cap="none" spc="0" normalizeH="0" baseline="0" noProof="0" dirty="0">
                <a:ln>
                  <a:noFill/>
                </a:ln>
                <a:solidFill>
                  <a:srgbClr val="000000">
                    <a:lumMod val="50000"/>
                    <a:lumOff val="50000"/>
                  </a:srgbClr>
                </a:solidFill>
                <a:effectLst/>
                <a:uLnTx/>
                <a:uFillTx/>
                <a:latin typeface="Century Gothic" panose="020B0502020202020204" pitchFamily="34" charset="0"/>
                <a:ea typeface="+mn-ea"/>
                <a:cs typeface="Aharoni" panose="020B0604020202020204" pitchFamily="2" charset="-79"/>
              </a:endParaRPr>
            </a:p>
          </p:txBody>
        </p:sp>
        <p:sp>
          <p:nvSpPr>
            <p:cNvPr id="113" name="TextBox 112">
              <a:extLst>
                <a:ext uri="{FF2B5EF4-FFF2-40B4-BE49-F238E27FC236}">
                  <a16:creationId xmlns:a16="http://schemas.microsoft.com/office/drawing/2014/main" id="{D81C9BC9-1B86-4FA1-BBBC-A0F06348FDA7}"/>
                </a:ext>
              </a:extLst>
            </p:cNvPr>
            <p:cNvSpPr txBox="1"/>
            <p:nvPr/>
          </p:nvSpPr>
          <p:spPr>
            <a:xfrm>
              <a:off x="3921022" y="532627"/>
              <a:ext cx="205462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Century Gothic" panose="020B0502020202020204" pitchFamily="34" charset="0"/>
                  <a:ea typeface="+mn-ea"/>
                  <a:cs typeface="+mn-cs"/>
                </a:rPr>
                <a:t>individuals being matched</a:t>
              </a:r>
            </a:p>
          </p:txBody>
        </p:sp>
      </p:grpSp>
      <p:grpSp>
        <p:nvGrpSpPr>
          <p:cNvPr id="114" name="Group 113" descr="Image of a person ">
            <a:extLst>
              <a:ext uri="{FF2B5EF4-FFF2-40B4-BE49-F238E27FC236}">
                <a16:creationId xmlns:a16="http://schemas.microsoft.com/office/drawing/2014/main" id="{1D39DFED-3855-4511-A33E-416997B9F3BE}"/>
              </a:ext>
            </a:extLst>
          </p:cNvPr>
          <p:cNvGrpSpPr/>
          <p:nvPr/>
        </p:nvGrpSpPr>
        <p:grpSpPr>
          <a:xfrm>
            <a:off x="336231" y="1417557"/>
            <a:ext cx="2123269" cy="2123269"/>
            <a:chOff x="371950" y="1137915"/>
            <a:chExt cx="2505301" cy="2505301"/>
          </a:xfrm>
        </p:grpSpPr>
        <p:sp>
          <p:nvSpPr>
            <p:cNvPr id="115" name="Oval 114">
              <a:extLst>
                <a:ext uri="{FF2B5EF4-FFF2-40B4-BE49-F238E27FC236}">
                  <a16:creationId xmlns:a16="http://schemas.microsoft.com/office/drawing/2014/main" id="{E278BD06-5E21-41C2-A08B-8BE9E0793135}"/>
                </a:ext>
              </a:extLst>
            </p:cNvPr>
            <p:cNvSpPr/>
            <p:nvPr/>
          </p:nvSpPr>
          <p:spPr>
            <a:xfrm>
              <a:off x="371950" y="1137915"/>
              <a:ext cx="2505301" cy="2505301"/>
            </a:xfrm>
            <a:prstGeom prst="ellipse">
              <a:avLst/>
            </a:prstGeom>
            <a:solidFill>
              <a:schemeClr val="tx1">
                <a:lumMod val="50000"/>
                <a:lumOff val="50000"/>
              </a:schemeClr>
            </a:solid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800" b="0" i="0" u="none" strike="noStrike" kern="1200" cap="none" spc="0" normalizeH="0" baseline="0" noProof="0">
                <a:ln>
                  <a:noFill/>
                </a:ln>
                <a:solidFill>
                  <a:srgbClr val="FFFFFF"/>
                </a:solidFill>
                <a:effectLst/>
                <a:uLnTx/>
                <a:uFillTx/>
                <a:latin typeface="Ebrima" panose="02000000000000000000" pitchFamily="2" charset="0"/>
                <a:ea typeface="Ebrima" panose="02000000000000000000" pitchFamily="2" charset="0"/>
                <a:cs typeface="Ebrima" panose="02000000000000000000" pitchFamily="2" charset="0"/>
              </a:endParaRPr>
            </a:p>
          </p:txBody>
        </p:sp>
        <p:grpSp>
          <p:nvGrpSpPr>
            <p:cNvPr id="116" name="Group 115">
              <a:extLst>
                <a:ext uri="{FF2B5EF4-FFF2-40B4-BE49-F238E27FC236}">
                  <a16:creationId xmlns:a16="http://schemas.microsoft.com/office/drawing/2014/main" id="{C36EBAEA-C32F-43A7-A33C-8FBA984446C0}"/>
                </a:ext>
              </a:extLst>
            </p:cNvPr>
            <p:cNvGrpSpPr/>
            <p:nvPr/>
          </p:nvGrpSpPr>
          <p:grpSpPr>
            <a:xfrm>
              <a:off x="1339316" y="1439756"/>
              <a:ext cx="632467" cy="1939552"/>
              <a:chOff x="7205933" y="3587388"/>
              <a:chExt cx="907022" cy="2781514"/>
            </a:xfrm>
            <a:solidFill>
              <a:schemeClr val="accent6">
                <a:lumMod val="60000"/>
                <a:lumOff val="40000"/>
              </a:schemeClr>
            </a:solidFill>
          </p:grpSpPr>
          <p:sp>
            <p:nvSpPr>
              <p:cNvPr id="117" name="Oval 116">
                <a:extLst>
                  <a:ext uri="{FF2B5EF4-FFF2-40B4-BE49-F238E27FC236}">
                    <a16:creationId xmlns:a16="http://schemas.microsoft.com/office/drawing/2014/main" id="{A6A78093-273B-4585-A2A5-1023A467611D}"/>
                  </a:ext>
                </a:extLst>
              </p:cNvPr>
              <p:cNvSpPr/>
              <p:nvPr/>
            </p:nvSpPr>
            <p:spPr>
              <a:xfrm flipH="1">
                <a:off x="7243459" y="3587388"/>
                <a:ext cx="805797" cy="829310"/>
              </a:xfrm>
              <a:prstGeom prst="ellipse">
                <a:avLst/>
              </a:prstGeom>
              <a:grpFill/>
              <a:ln w="349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18" name="Rounded Rectangle 258">
                <a:extLst>
                  <a:ext uri="{FF2B5EF4-FFF2-40B4-BE49-F238E27FC236}">
                    <a16:creationId xmlns:a16="http://schemas.microsoft.com/office/drawing/2014/main" id="{8806D029-63D3-424E-9E18-EB309F07A68B}"/>
                  </a:ext>
                </a:extLst>
              </p:cNvPr>
              <p:cNvSpPr/>
              <p:nvPr/>
            </p:nvSpPr>
            <p:spPr>
              <a:xfrm flipH="1">
                <a:off x="7366001" y="4471177"/>
                <a:ext cx="592287" cy="1056473"/>
              </a:xfrm>
              <a:prstGeom prst="round2SameRect">
                <a:avLst>
                  <a:gd name="adj1" fmla="val 29054"/>
                  <a:gd name="adj2" fmla="val 0"/>
                </a:avLst>
              </a:prstGeom>
              <a:grpFill/>
              <a:ln w="34925"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19" name="Rectangle: Rounded Corners 118">
                <a:extLst>
                  <a:ext uri="{FF2B5EF4-FFF2-40B4-BE49-F238E27FC236}">
                    <a16:creationId xmlns:a16="http://schemas.microsoft.com/office/drawing/2014/main" id="{EF7F68DE-CF83-4B24-829C-FFC26509680F}"/>
                  </a:ext>
                </a:extLst>
              </p:cNvPr>
              <p:cNvSpPr/>
              <p:nvPr/>
            </p:nvSpPr>
            <p:spPr>
              <a:xfrm>
                <a:off x="7366003" y="5187288"/>
                <a:ext cx="272215" cy="1173712"/>
              </a:xfrm>
              <a:prstGeom prst="roundRect">
                <a:avLst>
                  <a:gd name="adj" fmla="val 50000"/>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20" name="Rectangle: Rounded Corners 119">
                <a:extLst>
                  <a:ext uri="{FF2B5EF4-FFF2-40B4-BE49-F238E27FC236}">
                    <a16:creationId xmlns:a16="http://schemas.microsoft.com/office/drawing/2014/main" id="{E6FA7469-479D-4BAE-A1EA-A03BD0198ECE}"/>
                  </a:ext>
                </a:extLst>
              </p:cNvPr>
              <p:cNvSpPr/>
              <p:nvPr/>
            </p:nvSpPr>
            <p:spPr>
              <a:xfrm>
                <a:off x="7685101" y="5195190"/>
                <a:ext cx="272215" cy="1173712"/>
              </a:xfrm>
              <a:prstGeom prst="roundRect">
                <a:avLst>
                  <a:gd name="adj" fmla="val 50000"/>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21" name="Rectangle: Rounded Corners 120">
                <a:extLst>
                  <a:ext uri="{FF2B5EF4-FFF2-40B4-BE49-F238E27FC236}">
                    <a16:creationId xmlns:a16="http://schemas.microsoft.com/office/drawing/2014/main" id="{32866C53-B9D5-431C-9155-996C5F705578}"/>
                  </a:ext>
                </a:extLst>
              </p:cNvPr>
              <p:cNvSpPr/>
              <p:nvPr/>
            </p:nvSpPr>
            <p:spPr>
              <a:xfrm rot="1238177">
                <a:off x="7205933" y="4463998"/>
                <a:ext cx="200973" cy="1173712"/>
              </a:xfrm>
              <a:prstGeom prst="roundRect">
                <a:avLst>
                  <a:gd name="adj" fmla="val 50000"/>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22" name="Rectangle: Rounded Corners 121">
                <a:extLst>
                  <a:ext uri="{FF2B5EF4-FFF2-40B4-BE49-F238E27FC236}">
                    <a16:creationId xmlns:a16="http://schemas.microsoft.com/office/drawing/2014/main" id="{E171D891-0942-45EC-85BB-E11228F84406}"/>
                  </a:ext>
                </a:extLst>
              </p:cNvPr>
              <p:cNvSpPr/>
              <p:nvPr/>
            </p:nvSpPr>
            <p:spPr>
              <a:xfrm rot="20351546" flipH="1">
                <a:off x="7911982" y="4457648"/>
                <a:ext cx="200973" cy="1173712"/>
              </a:xfrm>
              <a:prstGeom prst="roundRect">
                <a:avLst>
                  <a:gd name="adj" fmla="val 50000"/>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grpSp>
      </p:grpSp>
      <p:pic>
        <p:nvPicPr>
          <p:cNvPr id="123" name="Picture 122" descr="Image of a home representing 18 families with openings.">
            <a:extLst>
              <a:ext uri="{FF2B5EF4-FFF2-40B4-BE49-F238E27FC236}">
                <a16:creationId xmlns:a16="http://schemas.microsoft.com/office/drawing/2014/main" id="{48FA3C26-46C2-43CF-ACF5-B70A3D8B2A7D}"/>
              </a:ext>
            </a:extLst>
          </p:cNvPr>
          <p:cNvPicPr>
            <a:picLocks noChangeAspect="1"/>
          </p:cNvPicPr>
          <p:nvPr/>
        </p:nvPicPr>
        <p:blipFill>
          <a:blip r:embed="rId5"/>
          <a:stretch>
            <a:fillRect/>
          </a:stretch>
        </p:blipFill>
        <p:spPr>
          <a:xfrm>
            <a:off x="8059329" y="4541700"/>
            <a:ext cx="1780483" cy="1780483"/>
          </a:xfrm>
          <a:prstGeom prst="rect">
            <a:avLst/>
          </a:prstGeom>
        </p:spPr>
      </p:pic>
      <p:sp>
        <p:nvSpPr>
          <p:cNvPr id="124" name="Right Brace 123">
            <a:extLst>
              <a:ext uri="{FF2B5EF4-FFF2-40B4-BE49-F238E27FC236}">
                <a16:creationId xmlns:a16="http://schemas.microsoft.com/office/drawing/2014/main" id="{91E6F72A-A010-49B3-85B3-220EEDE8F2EC}"/>
              </a:ext>
            </a:extLst>
          </p:cNvPr>
          <p:cNvSpPr/>
          <p:nvPr/>
        </p:nvSpPr>
        <p:spPr>
          <a:xfrm rot="5400000">
            <a:off x="5028093" y="3665773"/>
            <a:ext cx="461789" cy="4069049"/>
          </a:xfrm>
          <a:prstGeom prst="rightBrace">
            <a:avLst>
              <a:gd name="adj1" fmla="val 117110"/>
              <a:gd name="adj2" fmla="val 50000"/>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boto Condensed Light"/>
              <a:ea typeface="+mn-ea"/>
              <a:cs typeface="+mn-cs"/>
            </a:endParaRPr>
          </a:p>
        </p:txBody>
      </p:sp>
      <p:grpSp>
        <p:nvGrpSpPr>
          <p:cNvPr id="125" name="Group 124">
            <a:extLst>
              <a:ext uri="{FF2B5EF4-FFF2-40B4-BE49-F238E27FC236}">
                <a16:creationId xmlns:a16="http://schemas.microsoft.com/office/drawing/2014/main" id="{28FD9CA7-A214-4A16-A00E-C253E6D24C7D}"/>
              </a:ext>
            </a:extLst>
          </p:cNvPr>
          <p:cNvGrpSpPr/>
          <p:nvPr/>
        </p:nvGrpSpPr>
        <p:grpSpPr>
          <a:xfrm>
            <a:off x="185182" y="3914133"/>
            <a:ext cx="2518578" cy="2123268"/>
            <a:chOff x="2474128" y="493823"/>
            <a:chExt cx="2991142" cy="1906208"/>
          </a:xfrm>
        </p:grpSpPr>
        <p:sp>
          <p:nvSpPr>
            <p:cNvPr id="126" name="TextBox 125">
              <a:extLst>
                <a:ext uri="{FF2B5EF4-FFF2-40B4-BE49-F238E27FC236}">
                  <a16:creationId xmlns:a16="http://schemas.microsoft.com/office/drawing/2014/main" id="{E91112C6-CABE-4B6C-82F6-E4D243951796}"/>
                </a:ext>
              </a:extLst>
            </p:cNvPr>
            <p:cNvSpPr txBox="1"/>
            <p:nvPr/>
          </p:nvSpPr>
          <p:spPr>
            <a:xfrm>
              <a:off x="2495977" y="493823"/>
              <a:ext cx="2778516" cy="14091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dirty="0">
                  <a:solidFill>
                    <a:srgbClr val="000000">
                      <a:lumMod val="65000"/>
                      <a:lumOff val="35000"/>
                    </a:srgbClr>
                  </a:solidFill>
                  <a:latin typeface="Century Gothic" panose="020B0502020202020204" pitchFamily="34" charset="0"/>
                  <a:cs typeface="Aharoni" panose="020B0604020202020204" pitchFamily="2" charset="-79"/>
                </a:rPr>
                <a:t>103</a:t>
              </a:r>
              <a:endParaRPr kumimoji="0" lang="en-US" sz="96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Aharoni" panose="020B0604020202020204" pitchFamily="2" charset="-79"/>
              </a:endParaRPr>
            </a:p>
          </p:txBody>
        </p:sp>
        <p:sp>
          <p:nvSpPr>
            <p:cNvPr id="127" name="TextBox 126">
              <a:extLst>
                <a:ext uri="{FF2B5EF4-FFF2-40B4-BE49-F238E27FC236}">
                  <a16:creationId xmlns:a16="http://schemas.microsoft.com/office/drawing/2014/main" id="{78279F76-03B7-4A14-8486-3314C180A3A2}"/>
                </a:ext>
              </a:extLst>
            </p:cNvPr>
            <p:cNvSpPr txBox="1"/>
            <p:nvPr/>
          </p:nvSpPr>
          <p:spPr>
            <a:xfrm>
              <a:off x="2474128" y="1753700"/>
              <a:ext cx="29911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individuals are currently being served</a:t>
              </a:r>
            </a:p>
          </p:txBody>
        </p:sp>
      </p:grpSp>
      <p:grpSp>
        <p:nvGrpSpPr>
          <p:cNvPr id="131" name="Group 130">
            <a:extLst>
              <a:ext uri="{FF2B5EF4-FFF2-40B4-BE49-F238E27FC236}">
                <a16:creationId xmlns:a16="http://schemas.microsoft.com/office/drawing/2014/main" id="{52D0A8AA-F354-41EC-98F0-F66E46DBAAFA}"/>
              </a:ext>
            </a:extLst>
          </p:cNvPr>
          <p:cNvGrpSpPr/>
          <p:nvPr/>
        </p:nvGrpSpPr>
        <p:grpSpPr>
          <a:xfrm>
            <a:off x="4295335" y="237957"/>
            <a:ext cx="2402185" cy="782012"/>
            <a:chOff x="2495977" y="493823"/>
            <a:chExt cx="3689778" cy="782012"/>
          </a:xfrm>
        </p:grpSpPr>
        <p:sp>
          <p:nvSpPr>
            <p:cNvPr id="132" name="TextBox 131">
              <a:extLst>
                <a:ext uri="{FF2B5EF4-FFF2-40B4-BE49-F238E27FC236}">
                  <a16:creationId xmlns:a16="http://schemas.microsoft.com/office/drawing/2014/main" id="{DD60C516-89E6-4CB7-88E2-C39007D837C9}"/>
                </a:ext>
              </a:extLst>
            </p:cNvPr>
            <p:cNvSpPr txBox="1"/>
            <p:nvPr/>
          </p:nvSpPr>
          <p:spPr>
            <a:xfrm>
              <a:off x="2495977" y="493823"/>
              <a:ext cx="2778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8E959C">
                      <a:lumMod val="75000"/>
                    </a:srgbClr>
                  </a:solidFill>
                  <a:latin typeface="Century Gothic" panose="020B0502020202020204" pitchFamily="34" charset="0"/>
                  <a:cs typeface="Aharoni" panose="020B0604020202020204" pitchFamily="2" charset="-79"/>
                </a:rPr>
                <a:t>103</a:t>
              </a:r>
              <a:endParaRPr kumimoji="0" lang="en-US" sz="2400" b="0" i="0" u="none" strike="noStrike" kern="1200" cap="none" spc="0" normalizeH="0" baseline="0" noProof="0" dirty="0">
                <a:ln>
                  <a:noFill/>
                </a:ln>
                <a:solidFill>
                  <a:srgbClr val="8E959C">
                    <a:lumMod val="75000"/>
                  </a:srgbClr>
                </a:solidFill>
                <a:effectLst/>
                <a:uLnTx/>
                <a:uFillTx/>
                <a:latin typeface="Century Gothic" panose="020B0502020202020204" pitchFamily="34" charset="0"/>
                <a:ea typeface="+mn-ea"/>
                <a:cs typeface="Aharoni" panose="020B0604020202020204" pitchFamily="2" charset="-79"/>
              </a:endParaRPr>
            </a:p>
          </p:txBody>
        </p:sp>
        <p:sp>
          <p:nvSpPr>
            <p:cNvPr id="133" name="TextBox 132">
              <a:extLst>
                <a:ext uri="{FF2B5EF4-FFF2-40B4-BE49-F238E27FC236}">
                  <a16:creationId xmlns:a16="http://schemas.microsoft.com/office/drawing/2014/main" id="{1DC3EDDB-725F-4A88-82C8-AC94D592184B}"/>
                </a:ext>
              </a:extLst>
            </p:cNvPr>
            <p:cNvSpPr txBox="1"/>
            <p:nvPr/>
          </p:nvSpPr>
          <p:spPr>
            <a:xfrm>
              <a:off x="4131132" y="537171"/>
              <a:ext cx="205462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8E959C">
                      <a:lumMod val="75000"/>
                    </a:srgbClr>
                  </a:solidFill>
                  <a:effectLst/>
                  <a:uLnTx/>
                  <a:uFillTx/>
                  <a:latin typeface="Century Gothic" panose="020B0502020202020204" pitchFamily="34" charset="0"/>
                  <a:ea typeface="+mn-ea"/>
                  <a:cs typeface="+mn-cs"/>
                </a:rPr>
                <a:t>individuals currently supported</a:t>
              </a:r>
            </a:p>
          </p:txBody>
        </p:sp>
      </p:grpSp>
      <p:grpSp>
        <p:nvGrpSpPr>
          <p:cNvPr id="134" name="Group 133">
            <a:extLst>
              <a:ext uri="{FF2B5EF4-FFF2-40B4-BE49-F238E27FC236}">
                <a16:creationId xmlns:a16="http://schemas.microsoft.com/office/drawing/2014/main" id="{CE4A3BED-B457-4CBC-96E0-5D1A774E13EC}"/>
              </a:ext>
            </a:extLst>
          </p:cNvPr>
          <p:cNvGrpSpPr/>
          <p:nvPr/>
        </p:nvGrpSpPr>
        <p:grpSpPr>
          <a:xfrm>
            <a:off x="9757483" y="736775"/>
            <a:ext cx="2499383" cy="1248068"/>
            <a:chOff x="9397812" y="529517"/>
            <a:chExt cx="2499383" cy="1248068"/>
          </a:xfrm>
        </p:grpSpPr>
        <p:sp>
          <p:nvSpPr>
            <p:cNvPr id="135" name="TextBox 134">
              <a:extLst>
                <a:ext uri="{FF2B5EF4-FFF2-40B4-BE49-F238E27FC236}">
                  <a16:creationId xmlns:a16="http://schemas.microsoft.com/office/drawing/2014/main" id="{547DF911-308B-411C-8250-3D526FD9A86B}"/>
                </a:ext>
              </a:extLst>
            </p:cNvPr>
            <p:cNvSpPr txBox="1"/>
            <p:nvPr/>
          </p:nvSpPr>
          <p:spPr>
            <a:xfrm>
              <a:off x="9397812" y="529517"/>
              <a:ext cx="24993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Aharoni" panose="020B0604020202020204" pitchFamily="2" charset="-79"/>
                </a:rPr>
                <a:t>25</a:t>
              </a:r>
            </a:p>
          </p:txBody>
        </p:sp>
        <p:sp>
          <p:nvSpPr>
            <p:cNvPr id="136" name="TextBox 135">
              <a:extLst>
                <a:ext uri="{FF2B5EF4-FFF2-40B4-BE49-F238E27FC236}">
                  <a16:creationId xmlns:a16="http://schemas.microsoft.com/office/drawing/2014/main" id="{609F2912-430D-4710-81D9-937BA0C400D8}"/>
                </a:ext>
              </a:extLst>
            </p:cNvPr>
            <p:cNvSpPr txBox="1"/>
            <p:nvPr/>
          </p:nvSpPr>
          <p:spPr>
            <a:xfrm>
              <a:off x="9436622" y="1439031"/>
              <a:ext cx="24217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employees</a:t>
              </a:r>
            </a:p>
          </p:txBody>
        </p:sp>
      </p:grpSp>
      <p:grpSp>
        <p:nvGrpSpPr>
          <p:cNvPr id="137" name="Group 136">
            <a:extLst>
              <a:ext uri="{FF2B5EF4-FFF2-40B4-BE49-F238E27FC236}">
                <a16:creationId xmlns:a16="http://schemas.microsoft.com/office/drawing/2014/main" id="{A279F2DC-0676-4EF8-8406-F698EFBC889A}"/>
              </a:ext>
            </a:extLst>
          </p:cNvPr>
          <p:cNvGrpSpPr/>
          <p:nvPr/>
        </p:nvGrpSpPr>
        <p:grpSpPr>
          <a:xfrm>
            <a:off x="9882001" y="2563239"/>
            <a:ext cx="2250348" cy="1683126"/>
            <a:chOff x="9522329" y="2533665"/>
            <a:chExt cx="2250348" cy="1683126"/>
          </a:xfrm>
        </p:grpSpPr>
        <p:sp>
          <p:nvSpPr>
            <p:cNvPr id="138" name="TextBox 137">
              <a:extLst>
                <a:ext uri="{FF2B5EF4-FFF2-40B4-BE49-F238E27FC236}">
                  <a16:creationId xmlns:a16="http://schemas.microsoft.com/office/drawing/2014/main" id="{BA8AC3CA-A47D-46EA-9828-220511ACF600}"/>
                </a:ext>
              </a:extLst>
            </p:cNvPr>
            <p:cNvSpPr txBox="1"/>
            <p:nvPr/>
          </p:nvSpPr>
          <p:spPr>
            <a:xfrm>
              <a:off x="9522329" y="2533665"/>
              <a:ext cx="22503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Aharoni" panose="020B0604020202020204" pitchFamily="2" charset="-79"/>
                </a:rPr>
                <a:t>161</a:t>
              </a:r>
            </a:p>
          </p:txBody>
        </p:sp>
        <p:sp>
          <p:nvSpPr>
            <p:cNvPr id="139" name="TextBox 138">
              <a:extLst>
                <a:ext uri="{FF2B5EF4-FFF2-40B4-BE49-F238E27FC236}">
                  <a16:creationId xmlns:a16="http://schemas.microsoft.com/office/drawing/2014/main" id="{06930859-2179-4C63-AB0B-6C2108141070}"/>
                </a:ext>
              </a:extLst>
            </p:cNvPr>
            <p:cNvSpPr txBox="1"/>
            <p:nvPr/>
          </p:nvSpPr>
          <p:spPr>
            <a:xfrm>
              <a:off x="9833153" y="3385794"/>
              <a:ext cx="16287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mn-cs"/>
                </a:rPr>
                <a:t>combined years of experience</a:t>
              </a:r>
            </a:p>
          </p:txBody>
        </p:sp>
      </p:grpSp>
      <p:grpSp>
        <p:nvGrpSpPr>
          <p:cNvPr id="140" name="Group 139">
            <a:extLst>
              <a:ext uri="{FF2B5EF4-FFF2-40B4-BE49-F238E27FC236}">
                <a16:creationId xmlns:a16="http://schemas.microsoft.com/office/drawing/2014/main" id="{639CD0A0-9838-4724-955E-2D4A025D5FAE}"/>
              </a:ext>
            </a:extLst>
          </p:cNvPr>
          <p:cNvGrpSpPr/>
          <p:nvPr/>
        </p:nvGrpSpPr>
        <p:grpSpPr>
          <a:xfrm>
            <a:off x="9673452" y="4635629"/>
            <a:ext cx="2499383" cy="1507946"/>
            <a:chOff x="9397812" y="4546230"/>
            <a:chExt cx="2499383" cy="1507946"/>
          </a:xfrm>
        </p:grpSpPr>
        <p:sp>
          <p:nvSpPr>
            <p:cNvPr id="141" name="TextBox 140">
              <a:extLst>
                <a:ext uri="{FF2B5EF4-FFF2-40B4-BE49-F238E27FC236}">
                  <a16:creationId xmlns:a16="http://schemas.microsoft.com/office/drawing/2014/main" id="{5E35A372-F3DD-456A-9641-C8EC5BBC3497}"/>
                </a:ext>
              </a:extLst>
            </p:cNvPr>
            <p:cNvSpPr txBox="1"/>
            <p:nvPr/>
          </p:nvSpPr>
          <p:spPr>
            <a:xfrm>
              <a:off x="9397812" y="4546230"/>
              <a:ext cx="24993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Aharoni" panose="020B0604020202020204" pitchFamily="2" charset="-79"/>
                </a:rPr>
                <a:t>18</a:t>
              </a:r>
            </a:p>
          </p:txBody>
        </p:sp>
        <p:sp>
          <p:nvSpPr>
            <p:cNvPr id="142" name="TextBox 141">
              <a:extLst>
                <a:ext uri="{FF2B5EF4-FFF2-40B4-BE49-F238E27FC236}">
                  <a16:creationId xmlns:a16="http://schemas.microsoft.com/office/drawing/2014/main" id="{52545001-8A8B-426E-8BCC-51517B9ED7FF}"/>
                </a:ext>
              </a:extLst>
            </p:cNvPr>
            <p:cNvSpPr txBox="1"/>
            <p:nvPr/>
          </p:nvSpPr>
          <p:spPr>
            <a:xfrm>
              <a:off x="9918141" y="5469401"/>
              <a:ext cx="14587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lumMod val="65000"/>
                      <a:lumOff val="35000"/>
                    </a:srgbClr>
                  </a:solidFill>
                  <a:effectLst/>
                  <a:uLnTx/>
                  <a:uFillTx/>
                  <a:latin typeface="Century Gothic" panose="020B0502020202020204" pitchFamily="34" charset="0"/>
                  <a:ea typeface="+mn-ea"/>
                  <a:cs typeface="+mn-cs"/>
                </a:rPr>
                <a:t>families with openings</a:t>
              </a:r>
            </a:p>
          </p:txBody>
        </p:sp>
      </p:grpSp>
      <p:sp>
        <p:nvSpPr>
          <p:cNvPr id="143" name="Oval 142">
            <a:extLst>
              <a:ext uri="{FF2B5EF4-FFF2-40B4-BE49-F238E27FC236}">
                <a16:creationId xmlns:a16="http://schemas.microsoft.com/office/drawing/2014/main" id="{8923DDC2-2439-4909-AD50-0961E70A678C}"/>
              </a:ext>
            </a:extLst>
          </p:cNvPr>
          <p:cNvSpPr/>
          <p:nvPr/>
        </p:nvSpPr>
        <p:spPr>
          <a:xfrm>
            <a:off x="3559907" y="5079351"/>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44" name="Oval 143">
            <a:extLst>
              <a:ext uri="{FF2B5EF4-FFF2-40B4-BE49-F238E27FC236}">
                <a16:creationId xmlns:a16="http://schemas.microsoft.com/office/drawing/2014/main" id="{D3B1EB56-F265-4367-95E6-4EF2B3F466F5}"/>
              </a:ext>
            </a:extLst>
          </p:cNvPr>
          <p:cNvSpPr/>
          <p:nvPr/>
        </p:nvSpPr>
        <p:spPr>
          <a:xfrm>
            <a:off x="3994655" y="5064825"/>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
        <p:nvSpPr>
          <p:cNvPr id="145" name="Oval 144">
            <a:extLst>
              <a:ext uri="{FF2B5EF4-FFF2-40B4-BE49-F238E27FC236}">
                <a16:creationId xmlns:a16="http://schemas.microsoft.com/office/drawing/2014/main" id="{F3AB20B0-D700-44AF-BE8B-D9659398F33A}"/>
              </a:ext>
            </a:extLst>
          </p:cNvPr>
          <p:cNvSpPr/>
          <p:nvPr/>
        </p:nvSpPr>
        <p:spPr>
          <a:xfrm>
            <a:off x="3125842" y="5073018"/>
            <a:ext cx="304552" cy="3045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Condensed Light"/>
              <a:ea typeface="+mn-ea"/>
              <a:cs typeface="+mn-cs"/>
            </a:endParaRPr>
          </a:p>
        </p:txBody>
      </p:sp>
    </p:spTree>
    <p:extLst>
      <p:ext uri="{BB962C8B-B14F-4D97-AF65-F5344CB8AC3E}">
        <p14:creationId xmlns:p14="http://schemas.microsoft.com/office/powerpoint/2010/main" val="313809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support from the life-sharing agency</a:t>
            </a:r>
          </a:p>
        </p:txBody>
      </p:sp>
      <p:sp>
        <p:nvSpPr>
          <p:cNvPr id="3" name="Content Placeholder 2"/>
          <p:cNvSpPr>
            <a:spLocks noGrp="1"/>
          </p:cNvSpPr>
          <p:nvPr>
            <p:ph idx="1"/>
          </p:nvPr>
        </p:nvSpPr>
        <p:spPr>
          <a:xfrm>
            <a:off x="838200" y="1594624"/>
            <a:ext cx="10515600" cy="4761725"/>
          </a:xfrm>
        </p:spPr>
        <p:txBody>
          <a:bodyPr>
            <a:noAutofit/>
          </a:bodyPr>
          <a:lstStyle/>
          <a:p>
            <a:r>
              <a:rPr lang="en-US" sz="2400" dirty="0"/>
              <a:t>All aspects of </a:t>
            </a:r>
            <a:r>
              <a:rPr lang="en-US" sz="2400" u="sng" dirty="0">
                <a:hlinkClick r:id="rId3"/>
              </a:rPr>
              <a:t>Minn. Stat. §245D.081</a:t>
            </a:r>
            <a:r>
              <a:rPr lang="en-US" sz="2400" dirty="0"/>
              <a:t> apply to life-sharing arrangements.</a:t>
            </a:r>
          </a:p>
          <a:p>
            <a:r>
              <a:rPr lang="en-US" sz="2400" dirty="0"/>
              <a:t>The individual/family contracts with a life-sharing agency to ensure proper support and oversight of the person receiving services. These supports can include, but are not limited to:</a:t>
            </a:r>
          </a:p>
          <a:p>
            <a:pPr lvl="1"/>
            <a:r>
              <a:rPr lang="en-US" sz="2400" dirty="0"/>
              <a:t>Program management and oversight, including evaluation of quality and improvement for services the individual/family provides</a:t>
            </a:r>
          </a:p>
          <a:p>
            <a:pPr lvl="1"/>
            <a:r>
              <a:rPr lang="en-US" sz="2400" dirty="0"/>
              <a:t>Coordination of back-up support, when appropriate</a:t>
            </a:r>
          </a:p>
          <a:p>
            <a:pPr lvl="1"/>
            <a:r>
              <a:rPr lang="en-US" sz="2400" dirty="0"/>
              <a:t>Daily documentation</a:t>
            </a:r>
          </a:p>
          <a:p>
            <a:pPr lvl="1"/>
            <a:r>
              <a:rPr lang="en-US" sz="2400" dirty="0"/>
              <a:t>Support for using person-centered practice</a:t>
            </a:r>
          </a:p>
          <a:p>
            <a:pPr lvl="1"/>
            <a:r>
              <a:rPr lang="en-US" sz="2400" dirty="0"/>
              <a:t>Explanation of rights and responsibilities.</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12276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residential services</a:t>
            </a:r>
          </a:p>
        </p:txBody>
      </p:sp>
      <p:sp>
        <p:nvSpPr>
          <p:cNvPr id="3" name="Content Placeholder 2"/>
          <p:cNvSpPr>
            <a:spLocks noGrp="1"/>
          </p:cNvSpPr>
          <p:nvPr>
            <p:ph idx="1"/>
          </p:nvPr>
        </p:nvSpPr>
        <p:spPr/>
        <p:txBody>
          <a:bodyPr/>
          <a:lstStyle/>
          <a:p>
            <a:endParaRPr lang="en-US" sz="3200" dirty="0"/>
          </a:p>
          <a:p>
            <a:r>
              <a:rPr lang="en-US" sz="3200" dirty="0"/>
              <a:t>The life-sharing agency (245d provider) receives the full family residential services (FRS) rate. Then, the life-sharing agency keeps the portion of the rate for the ongoing support it provides (as negotiated with the individual/family) and distributes the remaining amount to the individual/family for the support they provide</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272954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805932" cy="1216025"/>
          </a:xfrm>
        </p:spPr>
        <p:txBody>
          <a:bodyPr/>
          <a:lstStyle/>
          <a:p>
            <a:r>
              <a:rPr lang="en-US" dirty="0"/>
              <a:t>Family residential services and </a:t>
            </a:r>
            <a:r>
              <a:rPr lang="en-US" dirty="0" err="1"/>
              <a:t>dwrs</a:t>
            </a:r>
            <a:endParaRPr lang="en-US" dirty="0"/>
          </a:p>
        </p:txBody>
      </p:sp>
      <p:sp>
        <p:nvSpPr>
          <p:cNvPr id="3" name="Content Placeholder 2"/>
          <p:cNvSpPr>
            <a:spLocks noGrp="1"/>
          </p:cNvSpPr>
          <p:nvPr>
            <p:ph idx="1"/>
          </p:nvPr>
        </p:nvSpPr>
        <p:spPr/>
        <p:txBody>
          <a:bodyPr/>
          <a:lstStyle/>
          <a:p>
            <a:endParaRPr lang="en-US" sz="3200" dirty="0"/>
          </a:p>
          <a:p>
            <a:endParaRPr lang="en-US" sz="3200" dirty="0"/>
          </a:p>
          <a:p>
            <a:r>
              <a:rPr lang="en-US" sz="3600" dirty="0"/>
              <a:t>The family residential services rate calculation is calculated using staffing hours and inputs determined by the assessed need of the person. </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68506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support from the life-sharing agency</a:t>
            </a:r>
          </a:p>
        </p:txBody>
      </p:sp>
      <p:sp>
        <p:nvSpPr>
          <p:cNvPr id="3" name="Content Placeholder 2"/>
          <p:cNvSpPr>
            <a:spLocks noGrp="1"/>
          </p:cNvSpPr>
          <p:nvPr>
            <p:ph idx="1"/>
          </p:nvPr>
        </p:nvSpPr>
        <p:spPr/>
        <p:txBody>
          <a:bodyPr>
            <a:normAutofit/>
          </a:bodyPr>
          <a:lstStyle/>
          <a:p>
            <a:pPr marL="0" indent="0">
              <a:buNone/>
            </a:pPr>
            <a:r>
              <a:rPr lang="en-US" sz="3600" dirty="0"/>
              <a:t>The lead agency authorizes ongoing support from the life-sharing agency through family residential services (</a:t>
            </a:r>
            <a:r>
              <a:rPr lang="en-US" sz="3600" dirty="0" err="1"/>
              <a:t>frs</a:t>
            </a:r>
            <a:r>
              <a:rPr lang="en-US" sz="3600" dirty="0"/>
              <a:t>).</a:t>
            </a:r>
          </a:p>
          <a:p>
            <a:pPr marL="0" indent="0">
              <a:buNone/>
            </a:pPr>
            <a:r>
              <a:rPr lang="en-US" sz="3600" dirty="0"/>
              <a:t>Lead agencies will use </a:t>
            </a:r>
            <a:r>
              <a:rPr lang="en-US" sz="3600" dirty="0" err="1"/>
              <a:t>hcpc</a:t>
            </a:r>
            <a:r>
              <a:rPr lang="en-US" sz="3600" dirty="0"/>
              <a:t> code </a:t>
            </a:r>
            <a:r>
              <a:rPr lang="en-US" sz="3600" dirty="0">
                <a:solidFill>
                  <a:srgbClr val="FF0000"/>
                </a:solidFill>
              </a:rPr>
              <a:t>S5140 UC U2 </a:t>
            </a:r>
            <a:r>
              <a:rPr lang="en-US" sz="3600" dirty="0"/>
              <a:t>for </a:t>
            </a:r>
          </a:p>
          <a:p>
            <a:pPr marL="0" indent="0">
              <a:buNone/>
            </a:pPr>
            <a:r>
              <a:rPr lang="en-US" sz="3600" dirty="0" err="1"/>
              <a:t>frs</a:t>
            </a:r>
            <a:r>
              <a:rPr lang="en-US" sz="3600" dirty="0"/>
              <a:t>- life sharing. </a:t>
            </a:r>
          </a:p>
          <a:p>
            <a:pPr marL="0" indent="0">
              <a:buNone/>
            </a:pPr>
            <a:endParaRPr lang="en-US" sz="3600" dirty="0"/>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112992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residential services and </a:t>
            </a:r>
            <a:r>
              <a:rPr lang="en-US" dirty="0" err="1"/>
              <a:t>dwrs</a:t>
            </a:r>
            <a:r>
              <a:rPr lang="en-US" dirty="0"/>
              <a:t> </a:t>
            </a:r>
          </a:p>
        </p:txBody>
      </p:sp>
      <p:sp>
        <p:nvSpPr>
          <p:cNvPr id="3" name="Content Placeholder 2"/>
          <p:cNvSpPr>
            <a:spLocks noGrp="1"/>
          </p:cNvSpPr>
          <p:nvPr>
            <p:ph idx="1"/>
          </p:nvPr>
        </p:nvSpPr>
        <p:spPr/>
        <p:txBody>
          <a:bodyPr/>
          <a:lstStyle/>
          <a:p>
            <a:endParaRPr lang="en-US" dirty="0">
              <a:solidFill>
                <a:sysClr val="windowText" lastClr="000000"/>
              </a:solidFill>
            </a:endParaRPr>
          </a:p>
          <a:p>
            <a:r>
              <a:rPr lang="en-US" sz="3200" dirty="0">
                <a:solidFill>
                  <a:sysClr val="windowText" lastClr="000000"/>
                </a:solidFill>
              </a:rPr>
              <a:t>Everyone involved in a life-sharing arrangement must follow the </a:t>
            </a:r>
            <a:r>
              <a:rPr lang="en-US" sz="3200" u="sng" dirty="0">
                <a:solidFill>
                  <a:sysClr val="windowText" lastClr="000000"/>
                </a:solidFill>
                <a:hlinkClick r:id="rId3"/>
              </a:rPr>
              <a:t>D</a:t>
            </a:r>
            <a:r>
              <a:rPr lang="en-US" sz="3200" u="sng" dirty="0">
                <a:solidFill>
                  <a:sysClr val="windowText" lastClr="000000"/>
                </a:solidFill>
                <a:hlinkClick r:id="rId3"/>
              </a:rPr>
              <a:t>isability Waiver Rate System (DWRS)</a:t>
            </a:r>
            <a:r>
              <a:rPr lang="en-US" sz="3200" u="sng" dirty="0">
                <a:solidFill>
                  <a:sysClr val="windowText" lastClr="000000"/>
                </a:solidFill>
              </a:rPr>
              <a:t> </a:t>
            </a:r>
            <a:r>
              <a:rPr lang="en-US" sz="3200" dirty="0">
                <a:solidFill>
                  <a:sysClr val="windowText" lastClr="000000"/>
                </a:solidFill>
              </a:rPr>
              <a:t>rules, including:</a:t>
            </a:r>
          </a:p>
          <a:p>
            <a:r>
              <a:rPr lang="en-US" sz="3200" dirty="0">
                <a:solidFill>
                  <a:sysClr val="windowText" lastClr="000000"/>
                </a:solidFill>
              </a:rPr>
              <a:t>Utilizing the rate management worksheets, dhs-6790 (pdf) </a:t>
            </a:r>
            <a:r>
              <a:rPr lang="en-US" sz="3200" dirty="0">
                <a:solidFill>
                  <a:sysClr val="windowText" lastClr="000000"/>
                </a:solidFill>
                <a:hlinkClick r:id="rId4"/>
              </a:rPr>
              <a:t>https://edocs.dhs.state.mn.us/lfserver/Public/DHS-6790-ENG</a:t>
            </a:r>
            <a:endParaRPr lang="en-US" sz="3200" dirty="0">
              <a:solidFill>
                <a:sysClr val="windowText" lastClr="000000"/>
              </a:solidFill>
            </a:endParaRPr>
          </a:p>
          <a:p>
            <a:endParaRPr lang="en-US" sz="3200" dirty="0">
              <a:solidFill>
                <a:sysClr val="windowText" lastClr="000000"/>
              </a:solidFill>
            </a:endParaRPr>
          </a:p>
          <a:p>
            <a:endParaRPr lang="en-US" sz="3200" dirty="0">
              <a:solidFill>
                <a:sysClr val="windowText" lastClr="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33459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residential services and </a:t>
            </a:r>
            <a:r>
              <a:rPr lang="en-US" dirty="0" err="1"/>
              <a:t>dwrs</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29</a:t>
            </a:fld>
            <a:endParaRPr lang="en-US" dirty="0"/>
          </a:p>
        </p:txBody>
      </p:sp>
      <p:sp>
        <p:nvSpPr>
          <p:cNvPr id="5" name="Content Placeholder 4"/>
          <p:cNvSpPr>
            <a:spLocks noGrp="1"/>
          </p:cNvSpPr>
          <p:nvPr>
            <p:ph idx="1"/>
          </p:nvPr>
        </p:nvSpPr>
        <p:spPr/>
        <p:txBody>
          <a:bodyPr/>
          <a:lstStyle/>
          <a:p>
            <a:endParaRPr lang="en-US" b="1" dirty="0"/>
          </a:p>
          <a:p>
            <a:r>
              <a:rPr lang="en-US" sz="2800" dirty="0"/>
              <a:t>The Life-Sharing agency and the individual/family should review the </a:t>
            </a:r>
            <a:r>
              <a:rPr lang="en-US" sz="2800" dirty="0">
                <a:hlinkClick r:id="rId3"/>
              </a:rPr>
              <a:t>DWRS FRS framework </a:t>
            </a:r>
            <a:r>
              <a:rPr lang="en-US" sz="2800" dirty="0"/>
              <a:t>to discuss: </a:t>
            </a:r>
          </a:p>
          <a:p>
            <a:r>
              <a:rPr lang="en-US" sz="2800" dirty="0"/>
              <a:t>Staffing Inputs driven by assessed need.</a:t>
            </a:r>
          </a:p>
          <a:p>
            <a:r>
              <a:rPr lang="en-US" sz="2800" dirty="0"/>
              <a:t>Cost drivers directly related to the care of the person.</a:t>
            </a:r>
          </a:p>
          <a:p>
            <a:r>
              <a:rPr lang="en-US" sz="2800" dirty="0"/>
              <a:t>Cost drivers related to the program support and programming.</a:t>
            </a:r>
          </a:p>
          <a:p>
            <a:pPr marL="0" indent="0">
              <a:buNone/>
            </a:pPr>
            <a:endParaRPr lang="en-US" sz="2400" b="1" dirty="0"/>
          </a:p>
          <a:p>
            <a:endParaRPr lang="en-US" sz="2400" b="1" dirty="0"/>
          </a:p>
          <a:p>
            <a:endParaRPr lang="en-US" dirty="0"/>
          </a:p>
          <a:p>
            <a:endParaRPr lang="en-US" dirty="0"/>
          </a:p>
        </p:txBody>
      </p:sp>
    </p:spTree>
    <p:extLst>
      <p:ext uri="{BB962C8B-B14F-4D97-AF65-F5344CB8AC3E}">
        <p14:creationId xmlns:p14="http://schemas.microsoft.com/office/powerpoint/2010/main" val="357569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Minnesota’s vision?</a:t>
            </a:r>
          </a:p>
        </p:txBody>
      </p:sp>
      <p:pic>
        <p:nvPicPr>
          <p:cNvPr id="6" name="Content Placeholder 5" descr="A large number one with an animated person leaning against it to illustrate one person at a time.&#10;" title="Number 1 "/>
          <p:cNvPicPr>
            <a:picLocks noGrp="1" noChangeAspect="1"/>
          </p:cNvPicPr>
          <p:nvPr>
            <p:ph sz="half" idx="2"/>
          </p:nvPr>
        </p:nvPicPr>
        <p:blipFill>
          <a:blip r:embed="rId3"/>
          <a:stretch>
            <a:fillRect/>
          </a:stretch>
        </p:blipFill>
        <p:spPr>
          <a:xfrm>
            <a:off x="8555433" y="1748413"/>
            <a:ext cx="3231457" cy="2815984"/>
          </a:xfrm>
          <a:prstGeom prst="rect">
            <a:avLst/>
          </a:prstGeom>
        </p:spPr>
      </p:pic>
      <p:sp>
        <p:nvSpPr>
          <p:cNvPr id="5" name="Slide Number Placeholder 4"/>
          <p:cNvSpPr>
            <a:spLocks noGrp="1"/>
          </p:cNvSpPr>
          <p:nvPr>
            <p:ph type="sldNum" sz="quarter" idx="12"/>
          </p:nvPr>
        </p:nvSpPr>
        <p:spPr/>
        <p:txBody>
          <a:bodyPr/>
          <a:lstStyle/>
          <a:p>
            <a:fld id="{64A40429-5A8F-48E7-820C-A07DEC7CA088}" type="slidenum">
              <a:rPr lang="en-US" smtClean="0"/>
              <a:t>3</a:t>
            </a:fld>
            <a:endParaRPr lang="en-US"/>
          </a:p>
        </p:txBody>
      </p:sp>
      <p:sp>
        <p:nvSpPr>
          <p:cNvPr id="4" name="Content Placeholder 3"/>
          <p:cNvSpPr>
            <a:spLocks noGrp="1"/>
          </p:cNvSpPr>
          <p:nvPr>
            <p:ph sz="half" idx="1"/>
          </p:nvPr>
        </p:nvSpPr>
        <p:spPr>
          <a:xfrm>
            <a:off x="914399" y="1554480"/>
            <a:ext cx="7506119" cy="4572000"/>
          </a:xfrm>
        </p:spPr>
        <p:txBody>
          <a:bodyPr>
            <a:normAutofit/>
          </a:bodyPr>
          <a:lstStyle/>
          <a:p>
            <a:r>
              <a:rPr lang="en-US" sz="2400" dirty="0"/>
              <a:t>Life sharing is an option that matches a person with a disability with a caregiver who shares their home and relationships.  A Life Sharing agency facilitates this robust matching process to help people get to know each other over time and discuss moving in together using a person-centered approach.  People who choose life sharing typically do not want to live in a group home or own home and prefer to live with non-related caregivers who share their values, interests and personality characteristics.  Information on how to choose life sharing can be found </a:t>
            </a:r>
            <a:r>
              <a:rPr lang="en-US" sz="2400" u="sng" dirty="0">
                <a:hlinkClick r:id="rId4"/>
              </a:rPr>
              <a:t>here</a:t>
            </a:r>
            <a:r>
              <a:rPr lang="en-US" sz="2400" dirty="0"/>
              <a:t>.</a:t>
            </a:r>
          </a:p>
        </p:txBody>
      </p:sp>
    </p:spTree>
    <p:extLst>
      <p:ext uri="{BB962C8B-B14F-4D97-AF65-F5344CB8AC3E}">
        <p14:creationId xmlns:p14="http://schemas.microsoft.com/office/powerpoint/2010/main" val="175875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Phases of life sharing </a:t>
            </a:r>
          </a:p>
        </p:txBody>
      </p:sp>
      <p:sp>
        <p:nvSpPr>
          <p:cNvPr id="3" name="Content Placeholder 2"/>
          <p:cNvSpPr>
            <a:spLocks noGrp="1"/>
          </p:cNvSpPr>
          <p:nvPr>
            <p:ph sz="half" idx="1"/>
          </p:nvPr>
        </p:nvSpPr>
        <p:spPr>
          <a:xfrm>
            <a:off x="621792" y="1844040"/>
            <a:ext cx="10652760" cy="4069080"/>
          </a:xfrm>
        </p:spPr>
        <p:txBody>
          <a:bodyPr>
            <a:normAutofit fontScale="47500" lnSpcReduction="20000"/>
          </a:bodyPr>
          <a:lstStyle/>
          <a:p>
            <a:pPr marL="0" indent="0">
              <a:buNone/>
            </a:pPr>
            <a:r>
              <a:rPr lang="en-US" sz="12800" dirty="0"/>
              <a:t>Other on-going support services</a:t>
            </a:r>
          </a:p>
          <a:p>
            <a:r>
              <a:rPr lang="en-US" sz="8400" dirty="0"/>
              <a:t> Own home</a:t>
            </a:r>
          </a:p>
          <a:p>
            <a:r>
              <a:rPr lang="en-US" sz="8400" dirty="0"/>
              <a:t> Caregiver living expense</a:t>
            </a:r>
          </a:p>
          <a:p>
            <a:r>
              <a:rPr lang="en-US" sz="8400" dirty="0"/>
              <a:t> Family foster care (</a:t>
            </a:r>
            <a:r>
              <a:rPr lang="en-US" sz="8400" dirty="0" err="1"/>
              <a:t>frs</a:t>
            </a:r>
            <a:r>
              <a:rPr lang="en-US" sz="8400" dirty="0"/>
              <a:t> 245D enrolled provider)</a:t>
            </a:r>
          </a:p>
          <a:p>
            <a:pPr marL="0" indent="0">
              <a:buNone/>
            </a:pPr>
            <a:endParaRPr lang="en-US" sz="2800" dirty="0"/>
          </a:p>
        </p:txBody>
      </p:sp>
      <p:sp>
        <p:nvSpPr>
          <p:cNvPr id="5" name="Slide Number Placeholder 4"/>
          <p:cNvSpPr>
            <a:spLocks noGrp="1"/>
          </p:cNvSpPr>
          <p:nvPr>
            <p:ph type="sldNum" sz="quarter" idx="12"/>
          </p:nvPr>
        </p:nvSpPr>
        <p:spPr/>
        <p:txBody>
          <a:bodyPr/>
          <a:lstStyle/>
          <a:p>
            <a:fld id="{64A40429-5A8F-48E7-820C-A07DEC7CA088}" type="slidenum">
              <a:rPr lang="en-US" smtClean="0"/>
              <a:t>30</a:t>
            </a:fld>
            <a:endParaRPr lang="en-US"/>
          </a:p>
        </p:txBody>
      </p:sp>
    </p:spTree>
    <p:extLst>
      <p:ext uri="{BB962C8B-B14F-4D97-AF65-F5344CB8AC3E}">
        <p14:creationId xmlns:p14="http://schemas.microsoft.com/office/powerpoint/2010/main" val="160759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Life sharing partners</a:t>
            </a:r>
          </a:p>
        </p:txBody>
      </p:sp>
      <p:sp>
        <p:nvSpPr>
          <p:cNvPr id="3" name="Content Placeholder 2"/>
          <p:cNvSpPr>
            <a:spLocks noGrp="1"/>
          </p:cNvSpPr>
          <p:nvPr>
            <p:ph idx="1"/>
          </p:nvPr>
        </p:nvSpPr>
        <p:spPr/>
        <p:txBody>
          <a:bodyPr>
            <a:normAutofit lnSpcReduction="10000"/>
          </a:bodyPr>
          <a:lstStyle/>
          <a:p>
            <a:pPr marL="0" indent="0">
              <a:buNone/>
            </a:pPr>
            <a:endParaRPr lang="en-US" sz="3600" dirty="0"/>
          </a:p>
          <a:p>
            <a:pPr marL="0" indent="0">
              <a:buNone/>
            </a:pPr>
            <a:endParaRPr lang="en-US" sz="3600" dirty="0"/>
          </a:p>
          <a:p>
            <a:pPr marL="0" indent="0" algn="ctr">
              <a:buNone/>
            </a:pPr>
            <a:endParaRPr lang="en-US" sz="3600" dirty="0"/>
          </a:p>
          <a:p>
            <a:pPr marL="0" indent="0" algn="ctr">
              <a:buNone/>
            </a:pPr>
            <a:r>
              <a:rPr lang="en-US" sz="3600" dirty="0"/>
              <a:t>Heather Wright, </a:t>
            </a:r>
            <a:r>
              <a:rPr lang="en-US" sz="3600" dirty="0" err="1"/>
              <a:t>northstar</a:t>
            </a:r>
            <a:r>
              <a:rPr lang="en-US" sz="3600" dirty="0"/>
              <a:t> community services</a:t>
            </a:r>
          </a:p>
          <a:p>
            <a:endParaRPr lang="en-US" sz="3600" dirty="0"/>
          </a:p>
          <a:p>
            <a:r>
              <a:rPr lang="en-US" sz="3600" dirty="0"/>
              <a:t> Life sharing video : </a:t>
            </a:r>
            <a:r>
              <a:rPr lang="en-US" sz="2800" dirty="0">
                <a:hlinkClick r:id="rId3"/>
              </a:rPr>
              <a:t>Life Sharing - NorthStar Community Services</a:t>
            </a:r>
            <a:endParaRPr lang="en-US" sz="3600" dirty="0"/>
          </a:p>
        </p:txBody>
      </p:sp>
      <p:sp>
        <p:nvSpPr>
          <p:cNvPr id="4" name="Slide Number Placeholder 3"/>
          <p:cNvSpPr>
            <a:spLocks noGrp="1"/>
          </p:cNvSpPr>
          <p:nvPr>
            <p:ph type="sldNum" sz="quarter" idx="12"/>
          </p:nvPr>
        </p:nvSpPr>
        <p:spPr/>
        <p:txBody>
          <a:bodyPr/>
          <a:lstStyle/>
          <a:p>
            <a:fld id="{B57E44B3-6274-49D4-BE04-8AC6D993A112}" type="slidenum">
              <a:rPr lang="en-US" smtClean="0"/>
              <a:pPr/>
              <a:t>31</a:t>
            </a:fld>
            <a:endParaRPr lang="en-US" dirty="0"/>
          </a:p>
        </p:txBody>
      </p:sp>
      <p:pic>
        <p:nvPicPr>
          <p:cNvPr id="6" name="Picture 5" descr="Logo, company name of northstar community services&#10;&#10;">
            <a:extLst>
              <a:ext uri="{FF2B5EF4-FFF2-40B4-BE49-F238E27FC236}">
                <a16:creationId xmlns:a16="http://schemas.microsoft.com/office/drawing/2014/main" id="{6A8DD864-C6A1-8245-F483-1D28572A1E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9016" y="1440784"/>
            <a:ext cx="2650919" cy="1729136"/>
          </a:xfrm>
          <a:prstGeom prst="rect">
            <a:avLst/>
          </a:prstGeom>
        </p:spPr>
      </p:pic>
    </p:spTree>
    <p:extLst>
      <p:ext uri="{BB962C8B-B14F-4D97-AF65-F5344CB8AC3E}">
        <p14:creationId xmlns:p14="http://schemas.microsoft.com/office/powerpoint/2010/main" val="257086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5FC3-7759-6644-BAF3-1F8150B2AC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1E499E-1263-2E34-92C5-A127561DDF60}"/>
              </a:ext>
            </a:extLst>
          </p:cNvPr>
          <p:cNvSpPr>
            <a:spLocks noGrp="1"/>
          </p:cNvSpPr>
          <p:nvPr>
            <p:ph idx="1"/>
          </p:nvPr>
        </p:nvSpPr>
        <p:spPr/>
        <p:txBody>
          <a:bodyPr>
            <a:normAutofit fontScale="92500" lnSpcReduction="20000"/>
          </a:bodyPr>
          <a:lstStyle/>
          <a:p>
            <a:endParaRPr lang="en-US" dirty="0"/>
          </a:p>
          <a:p>
            <a:endParaRPr lang="en-US" dirty="0"/>
          </a:p>
          <a:p>
            <a:pPr marL="0" indent="0" algn="ctr">
              <a:buNone/>
            </a:pPr>
            <a:r>
              <a:rPr lang="en-US" b="1" dirty="0"/>
              <a:t>Provider Enrollment</a:t>
            </a:r>
          </a:p>
          <a:p>
            <a:pPr lvl="1"/>
            <a:r>
              <a:rPr lang="en-US" sz="2600" dirty="0"/>
              <a:t>Process for submission : </a:t>
            </a:r>
            <a:r>
              <a:rPr lang="en-US" sz="2600" dirty="0" err="1"/>
              <a:t>crs</a:t>
            </a:r>
            <a:r>
              <a:rPr lang="en-US" sz="2600" dirty="0"/>
              <a:t>/ insurances/ document submission/ nets/ </a:t>
            </a:r>
            <a:r>
              <a:rPr lang="en-US" sz="2600" dirty="0" err="1"/>
              <a:t>mnits</a:t>
            </a:r>
            <a:endParaRPr lang="en-US" sz="2600" dirty="0"/>
          </a:p>
          <a:p>
            <a:pPr lvl="1"/>
            <a:r>
              <a:rPr lang="en-US" sz="2600" dirty="0"/>
              <a:t>Timelines</a:t>
            </a:r>
          </a:p>
          <a:p>
            <a:pPr lvl="1"/>
            <a:r>
              <a:rPr lang="en-US" sz="2600" dirty="0"/>
              <a:t>Document requirements: </a:t>
            </a:r>
            <a:r>
              <a:rPr lang="en-US" sz="2600" dirty="0" err="1"/>
              <a:t>crs</a:t>
            </a:r>
            <a:r>
              <a:rPr lang="en-US" sz="2600" dirty="0"/>
              <a:t>/ insurance/ policies &amp; procedures</a:t>
            </a:r>
          </a:p>
          <a:p>
            <a:pPr lvl="1"/>
            <a:r>
              <a:rPr lang="en-US" sz="2600" dirty="0" err="1"/>
              <a:t>Umpi</a:t>
            </a:r>
            <a:r>
              <a:rPr lang="en-US" sz="2600" dirty="0"/>
              <a:t> assignment numbers</a:t>
            </a:r>
          </a:p>
          <a:p>
            <a:pPr lvl="1"/>
            <a:r>
              <a:rPr lang="en-US" sz="2600" dirty="0"/>
              <a:t>Ongoing billing</a:t>
            </a:r>
          </a:p>
          <a:p>
            <a:pPr lvl="1"/>
            <a:r>
              <a:rPr lang="en-US" sz="2600" dirty="0"/>
              <a:t>Compliance</a:t>
            </a:r>
          </a:p>
          <a:p>
            <a:pPr lvl="1"/>
            <a:r>
              <a:rPr lang="en-US" sz="2600" dirty="0"/>
              <a:t>Required storage</a:t>
            </a:r>
          </a:p>
        </p:txBody>
      </p:sp>
      <p:sp>
        <p:nvSpPr>
          <p:cNvPr id="4" name="Slide Number Placeholder 3">
            <a:extLst>
              <a:ext uri="{FF2B5EF4-FFF2-40B4-BE49-F238E27FC236}">
                <a16:creationId xmlns:a16="http://schemas.microsoft.com/office/drawing/2014/main" id="{45616B84-711F-300C-4FFC-FC36A47D21AC}"/>
              </a:ext>
            </a:extLst>
          </p:cNvPr>
          <p:cNvSpPr>
            <a:spLocks noGrp="1"/>
          </p:cNvSpPr>
          <p:nvPr>
            <p:ph type="sldNum" sz="quarter" idx="12"/>
          </p:nvPr>
        </p:nvSpPr>
        <p:spPr/>
        <p:txBody>
          <a:bodyPr/>
          <a:lstStyle/>
          <a:p>
            <a:fld id="{B57E44B3-6274-49D4-BE04-8AC6D993A112}" type="slidenum">
              <a:rPr lang="en-US" smtClean="0"/>
              <a:pPr/>
              <a:t>32</a:t>
            </a:fld>
            <a:endParaRPr lang="en-US" dirty="0"/>
          </a:p>
        </p:txBody>
      </p:sp>
      <p:pic>
        <p:nvPicPr>
          <p:cNvPr id="6" name="Picture 5" descr="company logo of star people">
            <a:extLst>
              <a:ext uri="{FF2B5EF4-FFF2-40B4-BE49-F238E27FC236}">
                <a16:creationId xmlns:a16="http://schemas.microsoft.com/office/drawing/2014/main" id="{2E0E5C39-EDCB-6929-BF96-77F7B235F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8676" y="1377952"/>
            <a:ext cx="1371600" cy="1090925"/>
          </a:xfrm>
          <a:prstGeom prst="rect">
            <a:avLst/>
          </a:prstGeom>
        </p:spPr>
      </p:pic>
    </p:spTree>
    <p:extLst>
      <p:ext uri="{BB962C8B-B14F-4D97-AF65-F5344CB8AC3E}">
        <p14:creationId xmlns:p14="http://schemas.microsoft.com/office/powerpoint/2010/main" val="572951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Life Sharing and the future </a:t>
            </a:r>
          </a:p>
        </p:txBody>
      </p:sp>
      <p:sp>
        <p:nvSpPr>
          <p:cNvPr id="3" name="Content Placeholder 2"/>
          <p:cNvSpPr>
            <a:spLocks noGrp="1"/>
          </p:cNvSpPr>
          <p:nvPr>
            <p:ph idx="1"/>
          </p:nvPr>
        </p:nvSpPr>
        <p:spPr/>
        <p:txBody>
          <a:bodyPr>
            <a:normAutofit/>
          </a:bodyPr>
          <a:lstStyle/>
          <a:p>
            <a:pPr marL="0" indent="0">
              <a:buNone/>
            </a:pPr>
            <a:r>
              <a:rPr lang="en-US" sz="3600" b="1" dirty="0"/>
              <a:t>What’s next?</a:t>
            </a:r>
          </a:p>
          <a:p>
            <a:r>
              <a:rPr lang="en-US" sz="3600" dirty="0"/>
              <a:t> Communication plan and launch/enrollment</a:t>
            </a:r>
          </a:p>
          <a:p>
            <a:r>
              <a:rPr lang="en-US" sz="3600" dirty="0"/>
              <a:t> Developing a life sharing coalition</a:t>
            </a:r>
          </a:p>
          <a:p>
            <a:r>
              <a:rPr lang="en-US" sz="3600" dirty="0"/>
              <a:t> Life sharing event</a:t>
            </a:r>
          </a:p>
        </p:txBody>
      </p:sp>
      <p:sp>
        <p:nvSpPr>
          <p:cNvPr id="4" name="Slide Number Placeholder 3"/>
          <p:cNvSpPr>
            <a:spLocks noGrp="1"/>
          </p:cNvSpPr>
          <p:nvPr>
            <p:ph type="sldNum" sz="quarter" idx="12"/>
          </p:nvPr>
        </p:nvSpPr>
        <p:spPr/>
        <p:txBody>
          <a:bodyPr/>
          <a:lstStyle/>
          <a:p>
            <a:fld id="{B57E44B3-6274-49D4-BE04-8AC6D993A112}" type="slidenum">
              <a:rPr lang="en-US" smtClean="0"/>
              <a:pPr/>
              <a:t>33</a:t>
            </a:fld>
            <a:endParaRPr lang="en-US" dirty="0"/>
          </a:p>
        </p:txBody>
      </p:sp>
    </p:spTree>
    <p:extLst>
      <p:ext uri="{BB962C8B-B14F-4D97-AF65-F5344CB8AC3E}">
        <p14:creationId xmlns:p14="http://schemas.microsoft.com/office/powerpoint/2010/main" val="299712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Additional Resources</a:t>
            </a:r>
          </a:p>
        </p:txBody>
      </p:sp>
      <p:sp>
        <p:nvSpPr>
          <p:cNvPr id="3" name="TextBox 2"/>
          <p:cNvSpPr txBox="1"/>
          <p:nvPr/>
        </p:nvSpPr>
        <p:spPr>
          <a:xfrm>
            <a:off x="746975" y="1635617"/>
            <a:ext cx="8847786" cy="3816429"/>
          </a:xfrm>
          <a:prstGeom prst="rect">
            <a:avLst/>
          </a:prstGeom>
          <a:noFill/>
        </p:spPr>
        <p:txBody>
          <a:bodyPr wrap="square" rtlCol="0">
            <a:spAutoFit/>
          </a:bodyPr>
          <a:lstStyle/>
          <a:p>
            <a:r>
              <a:rPr lang="en-US" sz="2800" b="1" u="sng" dirty="0"/>
              <a:t>Additional resources</a:t>
            </a:r>
            <a:r>
              <a:rPr lang="en-US" sz="2800" dirty="0"/>
              <a:t>  </a:t>
            </a:r>
            <a:endParaRPr lang="en-US" sz="2800" b="1" dirty="0"/>
          </a:p>
          <a:p>
            <a:r>
              <a:rPr lang="en-US" sz="2800" u="sng" dirty="0">
                <a:hlinkClick r:id="rId3"/>
              </a:rPr>
              <a:t>The Arc of Minnesota – Housing access services</a:t>
            </a:r>
            <a:br>
              <a:rPr lang="en-US" sz="2800" dirty="0"/>
            </a:br>
            <a:r>
              <a:rPr lang="en-US" sz="2800" dirty="0">
                <a:hlinkClick r:id="rId4"/>
              </a:rPr>
              <a:t>Housing Stabilization Services</a:t>
            </a:r>
            <a:br>
              <a:rPr lang="en-US" sz="2800" dirty="0">
                <a:hlinkClick r:id="rId4"/>
              </a:rPr>
            </a:br>
            <a:r>
              <a:rPr lang="en-US" sz="2800" u="sng" dirty="0">
                <a:hlinkClick r:id="rId5"/>
              </a:rPr>
              <a:t>CBSM – Transitional services (BI, CAC, CADI, DD)</a:t>
            </a:r>
            <a:br>
              <a:rPr lang="en-US" sz="2800" dirty="0"/>
            </a:br>
            <a:r>
              <a:rPr lang="en-US" sz="2800" u="sng" dirty="0">
                <a:hlinkClick r:id="rId6"/>
              </a:rPr>
              <a:t>CBSM – Waiver/AC reimbursement for unforeseen circumstances</a:t>
            </a:r>
            <a:br>
              <a:rPr lang="en-US" sz="2800" dirty="0"/>
            </a:br>
            <a:r>
              <a:rPr lang="en-US" sz="2800" u="sng" dirty="0">
                <a:hlinkClick r:id="rId7"/>
              </a:rPr>
              <a:t>Minnesota Department of Health – Health care provider directory</a:t>
            </a:r>
            <a:br>
              <a:rPr lang="en-US" dirty="0"/>
            </a:br>
            <a:endParaRPr lang="en-US" dirty="0"/>
          </a:p>
        </p:txBody>
      </p:sp>
      <p:sp>
        <p:nvSpPr>
          <p:cNvPr id="4" name="Slide Number Placeholder 3"/>
          <p:cNvSpPr>
            <a:spLocks noGrp="1"/>
          </p:cNvSpPr>
          <p:nvPr>
            <p:ph type="sldNum" sz="quarter" idx="12"/>
          </p:nvPr>
        </p:nvSpPr>
        <p:spPr/>
        <p:txBody>
          <a:bodyPr/>
          <a:lstStyle/>
          <a:p>
            <a:fld id="{B57E44B3-6274-49D4-BE04-8AC6D993A112}" type="slidenum">
              <a:rPr lang="en-US" smtClean="0"/>
              <a:pPr/>
              <a:t>34</a:t>
            </a:fld>
            <a:endParaRPr lang="en-US" dirty="0"/>
          </a:p>
        </p:txBody>
      </p:sp>
    </p:spTree>
    <p:extLst>
      <p:ext uri="{BB962C8B-B14F-4D97-AF65-F5344CB8AC3E}">
        <p14:creationId xmlns:p14="http://schemas.microsoft.com/office/powerpoint/2010/main" val="191270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TextBox 2"/>
          <p:cNvSpPr txBox="1"/>
          <p:nvPr/>
        </p:nvSpPr>
        <p:spPr>
          <a:xfrm>
            <a:off x="746975" y="1635617"/>
            <a:ext cx="8847786" cy="3970318"/>
          </a:xfrm>
          <a:prstGeom prst="rect">
            <a:avLst/>
          </a:prstGeom>
          <a:noFill/>
        </p:spPr>
        <p:txBody>
          <a:bodyPr wrap="square" rtlCol="0">
            <a:spAutoFit/>
          </a:bodyPr>
          <a:lstStyle/>
          <a:p>
            <a:r>
              <a:rPr lang="en-US" sz="2800" b="1" u="sng" dirty="0"/>
              <a:t>Additional resources</a:t>
            </a:r>
            <a:r>
              <a:rPr lang="en-US" sz="2800" dirty="0"/>
              <a:t>  </a:t>
            </a:r>
            <a:endParaRPr lang="en-US" sz="2800" b="1" dirty="0"/>
          </a:p>
          <a:p>
            <a:br>
              <a:rPr lang="en-US" sz="2800" dirty="0"/>
            </a:br>
            <a:r>
              <a:rPr lang="en-US" sz="2800" u="sng" dirty="0">
                <a:hlinkClick r:id="rId3"/>
              </a:rPr>
              <a:t>Moving Home Minnesota Program Manual</a:t>
            </a:r>
            <a:br>
              <a:rPr lang="en-US" sz="2800" dirty="0"/>
            </a:br>
            <a:r>
              <a:rPr lang="en-US" sz="2800" u="sng" dirty="0">
                <a:hlinkClick r:id="rId4"/>
              </a:rPr>
              <a:t>My Move Plan Summary, DHS-3936 (PDF)</a:t>
            </a:r>
            <a:r>
              <a:rPr lang="en-US" sz="2800" dirty="0"/>
              <a:t> (For more information, see </a:t>
            </a:r>
            <a:r>
              <a:rPr lang="en-US" sz="2800" u="sng" dirty="0">
                <a:hlinkClick r:id="rId5"/>
              </a:rPr>
              <a:t>CBSM – My Move Plan Summary</a:t>
            </a:r>
            <a:r>
              <a:rPr lang="en-US" sz="2800" dirty="0"/>
              <a:t>)</a:t>
            </a:r>
            <a:br>
              <a:rPr lang="en-US" sz="2800" dirty="0"/>
            </a:br>
            <a:r>
              <a:rPr lang="en-US" sz="2800" u="sng" dirty="0">
                <a:hlinkClick r:id="rId6"/>
              </a:rPr>
              <a:t>Person-Centered, Informed Choice and Transition Protocol, DHS-3825 (PDF)</a:t>
            </a:r>
            <a:r>
              <a:rPr lang="en-US" sz="2800" dirty="0"/>
              <a:t> (For more information, </a:t>
            </a:r>
            <a:r>
              <a:rPr lang="en-US" sz="2800" u="sng" dirty="0">
                <a:hlinkClick r:id="rId7"/>
              </a:rPr>
              <a:t>see CBSM – Person-Centered, Informed Choice and Transition Protocol</a:t>
            </a:r>
            <a:r>
              <a:rPr lang="en-US" sz="2800" dirty="0"/>
              <a:t>)</a:t>
            </a:r>
            <a:br>
              <a:rPr lang="en-US" sz="2800" dirty="0"/>
            </a:br>
            <a:r>
              <a:rPr lang="en-US" sz="2800" u="sng" dirty="0">
                <a:hlinkClick r:id="rId8"/>
              </a:rPr>
              <a:t>Matching support – Michael Smull (video)</a:t>
            </a:r>
            <a:endParaRPr lang="en-US" sz="2800" dirty="0"/>
          </a:p>
        </p:txBody>
      </p:sp>
      <p:sp>
        <p:nvSpPr>
          <p:cNvPr id="4" name="Slide Number Placeholder 3"/>
          <p:cNvSpPr>
            <a:spLocks noGrp="1"/>
          </p:cNvSpPr>
          <p:nvPr>
            <p:ph type="sldNum" sz="quarter" idx="12"/>
          </p:nvPr>
        </p:nvSpPr>
        <p:spPr/>
        <p:txBody>
          <a:bodyPr/>
          <a:lstStyle/>
          <a:p>
            <a:fld id="{B57E44B3-6274-49D4-BE04-8AC6D993A112}" type="slidenum">
              <a:rPr lang="en-US" smtClean="0"/>
              <a:pPr/>
              <a:t>35</a:t>
            </a:fld>
            <a:endParaRPr lang="en-US" dirty="0"/>
          </a:p>
        </p:txBody>
      </p:sp>
    </p:spTree>
    <p:extLst>
      <p:ext uri="{BB962C8B-B14F-4D97-AF65-F5344CB8AC3E}">
        <p14:creationId xmlns:p14="http://schemas.microsoft.com/office/powerpoint/2010/main" val="3399166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4" name="Slide Number Placeholder 3"/>
          <p:cNvSpPr>
            <a:spLocks noGrp="1"/>
          </p:cNvSpPr>
          <p:nvPr>
            <p:ph type="sldNum" sz="quarter" idx="12"/>
          </p:nvPr>
        </p:nvSpPr>
        <p:spPr/>
        <p:txBody>
          <a:bodyPr/>
          <a:lstStyle/>
          <a:p>
            <a:fld id="{B57E44B3-6274-49D4-BE04-8AC6D993A112}" type="slidenum">
              <a:rPr lang="en-US" smtClean="0"/>
              <a:pPr/>
              <a:t>36</a:t>
            </a:fld>
            <a:endParaRPr lang="en-US" dirty="0"/>
          </a:p>
        </p:txBody>
      </p:sp>
      <p:sp>
        <p:nvSpPr>
          <p:cNvPr id="3" name="TextBox 2"/>
          <p:cNvSpPr txBox="1"/>
          <p:nvPr/>
        </p:nvSpPr>
        <p:spPr>
          <a:xfrm>
            <a:off x="746974" y="1635617"/>
            <a:ext cx="10527577" cy="5847755"/>
          </a:xfrm>
          <a:prstGeom prst="rect">
            <a:avLst/>
          </a:prstGeom>
          <a:noFill/>
        </p:spPr>
        <p:txBody>
          <a:bodyPr wrap="square" rtlCol="0">
            <a:spAutoFit/>
          </a:bodyPr>
          <a:lstStyle/>
          <a:p>
            <a:r>
              <a:rPr lang="en-US" sz="4800" b="1" dirty="0"/>
              <a:t>Contact Information:</a:t>
            </a:r>
          </a:p>
          <a:p>
            <a:r>
              <a:rPr lang="en-US" sz="2800" dirty="0"/>
              <a:t>Scott Schifsky </a:t>
            </a:r>
            <a:r>
              <a:rPr lang="en-US" sz="2800" dirty="0">
                <a:hlinkClick r:id="rId3"/>
              </a:rPr>
              <a:t>scott.schifsky@state.mn.us</a:t>
            </a:r>
            <a:r>
              <a:rPr lang="en-US" sz="2800" dirty="0"/>
              <a:t> 651.802.9870</a:t>
            </a:r>
          </a:p>
          <a:p>
            <a:endParaRPr lang="en-US" sz="2800" dirty="0"/>
          </a:p>
          <a:p>
            <a:r>
              <a:rPr lang="en-US" sz="2800" dirty="0"/>
              <a:t>Stephen Horn  </a:t>
            </a:r>
            <a:r>
              <a:rPr lang="en-US" sz="2800" dirty="0">
                <a:hlinkClick r:id="rId4"/>
              </a:rPr>
              <a:t>stephen.horn@state.mn.us</a:t>
            </a:r>
            <a:r>
              <a:rPr lang="en-US" sz="2800" dirty="0"/>
              <a:t> 651-431-6354 </a:t>
            </a:r>
          </a:p>
          <a:p>
            <a:endParaRPr lang="en-US" sz="2800" dirty="0"/>
          </a:p>
          <a:p>
            <a:r>
              <a:rPr lang="en-US" sz="2800" dirty="0"/>
              <a:t>Heather Wright </a:t>
            </a:r>
            <a:r>
              <a:rPr lang="en-US" sz="2800" dirty="0">
                <a:hlinkClick r:id="rId5"/>
              </a:rPr>
              <a:t>heather@northstarcommunityservices.com</a:t>
            </a:r>
            <a:r>
              <a:rPr lang="en-US" sz="2800" dirty="0"/>
              <a:t> </a:t>
            </a:r>
          </a:p>
          <a:p>
            <a:endParaRPr lang="en-US" sz="2800" dirty="0"/>
          </a:p>
          <a:p>
            <a:r>
              <a:rPr lang="en-US" sz="2800" dirty="0"/>
              <a:t>Laura Vogel </a:t>
            </a:r>
            <a:r>
              <a:rPr lang="en-US" sz="2800" dirty="0">
                <a:hlinkClick r:id="rId6"/>
              </a:rPr>
              <a:t>Laura.Vogel@lssmn.org</a:t>
            </a:r>
            <a:r>
              <a:rPr lang="en-US" sz="2800" dirty="0"/>
              <a:t> </a:t>
            </a:r>
          </a:p>
          <a:p>
            <a:endParaRPr lang="en-US" sz="2800" dirty="0"/>
          </a:p>
          <a:p>
            <a:r>
              <a:rPr lang="en-US" sz="2800" dirty="0"/>
              <a:t>Jennifer Walton </a:t>
            </a:r>
            <a:r>
              <a:rPr lang="en-US" sz="2800" dirty="0">
                <a:hlinkClick r:id="rId7"/>
              </a:rPr>
              <a:t>jwalton@accord.org</a:t>
            </a:r>
            <a:r>
              <a:rPr lang="en-US" sz="2800" dirty="0"/>
              <a:t> </a:t>
            </a:r>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97831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sharing guidance</a:t>
            </a:r>
          </a:p>
        </p:txBody>
      </p:sp>
      <p:sp>
        <p:nvSpPr>
          <p:cNvPr id="3" name="Content Placeholder 2"/>
          <p:cNvSpPr>
            <a:spLocks noGrp="1"/>
          </p:cNvSpPr>
          <p:nvPr>
            <p:ph idx="1"/>
          </p:nvPr>
        </p:nvSpPr>
        <p:spPr/>
        <p:txBody>
          <a:bodyPr>
            <a:normAutofit/>
          </a:bodyPr>
          <a:lstStyle/>
          <a:p>
            <a:r>
              <a:rPr lang="en-US" dirty="0"/>
              <a:t>“Host home,” “shared living” and “life sharing” are all terms that refer to relationship-based living arrangements. These terms are interchangeable, but DHS has chosen to use the term “life sharing” to describe the matching process and living arrangement.</a:t>
            </a:r>
          </a:p>
          <a:p>
            <a:r>
              <a:rPr lang="en-US" dirty="0"/>
              <a:t>Currently, life sharing is not a formal waiver service. The </a:t>
            </a:r>
            <a:r>
              <a:rPr lang="en-US" dirty="0">
                <a:hlinkClick r:id="rId3"/>
              </a:rPr>
              <a:t>resource page </a:t>
            </a:r>
            <a:r>
              <a:rPr lang="en-US" dirty="0"/>
              <a:t>includes information about how lead agencies, providers and interested individuals/families can use existing disability waiver services to create life-sharing arrangements.</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411057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Life sharing county perspective</a:t>
            </a:r>
          </a:p>
        </p:txBody>
      </p:sp>
      <p:sp>
        <p:nvSpPr>
          <p:cNvPr id="3" name="Content Placeholder 2"/>
          <p:cNvSpPr>
            <a:spLocks noGrp="1"/>
          </p:cNvSpPr>
          <p:nvPr>
            <p:ph idx="1"/>
          </p:nvPr>
        </p:nvSpPr>
        <p:spPr>
          <a:xfrm>
            <a:off x="914400" y="1554480"/>
            <a:ext cx="6875362" cy="4572000"/>
          </a:xfrm>
        </p:spPr>
        <p:txBody>
          <a:bodyPr>
            <a:normAutofit lnSpcReduction="10000"/>
          </a:bodyPr>
          <a:lstStyle/>
          <a:p>
            <a:pPr marL="0" indent="0">
              <a:buNone/>
            </a:pPr>
            <a:r>
              <a:rPr lang="en-US" sz="2600" dirty="0"/>
              <a:t>What are the benefits of life sharing?</a:t>
            </a: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More consistency</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Living in a family home with people they want to </a:t>
            </a:r>
            <a:r>
              <a:rPr lang="en-US" sz="2600" dirty="0">
                <a:solidFill>
                  <a:srgbClr val="1F3864"/>
                </a:solidFill>
                <a:latin typeface="Calibri" panose="020F0502020204030204" pitchFamily="34" charset="0"/>
                <a:ea typeface="Times New Roman" panose="02020603050405020304" pitchFamily="18" charset="0"/>
                <a:cs typeface="Times New Roman" panose="02020603050405020304" pitchFamily="18" charset="0"/>
              </a:rPr>
              <a:t>be with</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It’s more personal and comfortable; it feels like a home, not just a house</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Your space feels more like your own.</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You have better relationships; you share your life with an individual/family vs. staff who may be strangers</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You feel more cared about</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6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Overall quality of life is improved/better</a:t>
            </a:r>
            <a:endParaRPr lang="en-US" sz="26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dirty="0"/>
          </a:p>
        </p:txBody>
      </p:sp>
      <p:sp>
        <p:nvSpPr>
          <p:cNvPr id="4" name="Slide Number Placeholder 3"/>
          <p:cNvSpPr>
            <a:spLocks noGrp="1"/>
          </p:cNvSpPr>
          <p:nvPr>
            <p:ph type="sldNum" sz="quarter" idx="12"/>
          </p:nvPr>
        </p:nvSpPr>
        <p:spPr/>
        <p:txBody>
          <a:bodyPr/>
          <a:lstStyle/>
          <a:p>
            <a:fld id="{B57E44B3-6274-49D4-BE04-8AC6D993A112}" type="slidenum">
              <a:rPr lang="en-US" smtClean="0"/>
              <a:pPr/>
              <a:t>5</a:t>
            </a:fld>
            <a:endParaRPr lang="en-US" dirty="0"/>
          </a:p>
        </p:txBody>
      </p:sp>
      <p:pic>
        <p:nvPicPr>
          <p:cNvPr id="1028" name="Picture 4" descr="Minnesota map that shows each county">
            <a:extLst>
              <a:ext uri="{FF2B5EF4-FFF2-40B4-BE49-F238E27FC236}">
                <a16:creationId xmlns:a16="http://schemas.microsoft.com/office/drawing/2014/main" id="{86F3D941-C8A1-E492-D5CD-0CBAD98B5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632" y="1742904"/>
            <a:ext cx="3824639" cy="419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2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life sharing different from similar arrangements and services?</a:t>
            </a:r>
            <a:endParaRPr lang="en-US" dirty="0"/>
          </a:p>
        </p:txBody>
      </p:sp>
      <p:sp>
        <p:nvSpPr>
          <p:cNvPr id="3" name="Content Placeholder 2"/>
          <p:cNvSpPr>
            <a:spLocks noGrp="1"/>
          </p:cNvSpPr>
          <p:nvPr>
            <p:ph idx="1"/>
          </p:nvPr>
        </p:nvSpPr>
        <p:spPr/>
        <p:txBody>
          <a:bodyPr/>
          <a:lstStyle/>
          <a:p>
            <a:r>
              <a:rPr lang="en-US" dirty="0"/>
              <a:t>Life sharing matches an adult age 18 or older who has a disability with an individual or family who will share their life, experiences, relationships and home, and also support the person using person-centered practices.</a:t>
            </a:r>
          </a:p>
          <a:p>
            <a:r>
              <a:rPr lang="en-US" dirty="0"/>
              <a:t>In this arrangement, the individual/family owns or rents the home, and the county/tribal nation licenses the physical home.</a:t>
            </a:r>
          </a:p>
          <a:p>
            <a:r>
              <a:rPr lang="en-US" dirty="0"/>
              <a:t>The individual/family does </a:t>
            </a:r>
            <a:r>
              <a:rPr lang="en-US" b="1" dirty="0"/>
              <a:t>not</a:t>
            </a:r>
            <a:r>
              <a:rPr lang="en-US" dirty="0"/>
              <a:t> need to enroll as a Minnesota Health Care Programs (MHCP) provider with a 245D license. Instead, the individual/family works with a life-sharing agency that offers consistent quality oversight of the arrangement and manages all 245D license compliance matters specific to the person’s support plan.</a:t>
            </a:r>
          </a:p>
          <a:p>
            <a:r>
              <a:rPr lang="en-US" dirty="0"/>
              <a:t>Families who need support related to 245D matters.  They just want to have a relationship and share their home.</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213177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Who is eligible?</a:t>
            </a:r>
          </a:p>
        </p:txBody>
      </p:sp>
      <p:sp>
        <p:nvSpPr>
          <p:cNvPr id="5" name="TextBox 4"/>
          <p:cNvSpPr txBox="1"/>
          <p:nvPr/>
        </p:nvSpPr>
        <p:spPr>
          <a:xfrm>
            <a:off x="1076325" y="2054087"/>
            <a:ext cx="9839325" cy="3785652"/>
          </a:xfrm>
          <a:prstGeom prst="rect">
            <a:avLst/>
          </a:prstGeom>
          <a:noFill/>
        </p:spPr>
        <p:txBody>
          <a:bodyPr wrap="square" rtlCol="0">
            <a:spAutoFit/>
          </a:bodyPr>
          <a:lstStyle/>
          <a:p>
            <a:r>
              <a:rPr lang="en-US" sz="3600" dirty="0"/>
              <a:t>Adults who are enrolled in the following waivers:</a:t>
            </a:r>
          </a:p>
          <a:p>
            <a:endParaRPr lang="en-US" sz="3600" dirty="0"/>
          </a:p>
          <a:p>
            <a:pPr marL="457200" indent="-457200">
              <a:buFont typeface="Arial" panose="020B0604020202020204" pitchFamily="34" charset="0"/>
              <a:buChar char="•"/>
            </a:pPr>
            <a:r>
              <a:rPr lang="en-US" sz="3600" dirty="0"/>
              <a:t>Brain Injury (BI)</a:t>
            </a:r>
          </a:p>
          <a:p>
            <a:pPr marL="457200" indent="-457200">
              <a:buFont typeface="Arial" panose="020B0604020202020204" pitchFamily="34" charset="0"/>
              <a:buChar char="•"/>
            </a:pPr>
            <a:r>
              <a:rPr lang="en-US" sz="3600" dirty="0"/>
              <a:t>Community Alternative Care (CAC)</a:t>
            </a:r>
          </a:p>
          <a:p>
            <a:pPr marL="457200" indent="-457200">
              <a:buFont typeface="Arial" panose="020B0604020202020204" pitchFamily="34" charset="0"/>
              <a:buChar char="•"/>
            </a:pPr>
            <a:r>
              <a:rPr lang="en-US" sz="3600" dirty="0"/>
              <a:t>Community Access for Disability Inclusion (CADI)</a:t>
            </a:r>
          </a:p>
          <a:p>
            <a:pPr marL="457200" indent="-457200">
              <a:buFont typeface="Arial" panose="020B0604020202020204" pitchFamily="34" charset="0"/>
              <a:buChar char="•"/>
            </a:pPr>
            <a:r>
              <a:rPr lang="en-US" sz="3600" dirty="0"/>
              <a:t>Developmental Disabilities (DD) </a:t>
            </a:r>
          </a:p>
          <a:p>
            <a:endParaRPr lang="en-US" sz="2400" dirty="0"/>
          </a:p>
        </p:txBody>
      </p:sp>
      <p:sp>
        <p:nvSpPr>
          <p:cNvPr id="4" name="Slide Number Placeholder 3"/>
          <p:cNvSpPr>
            <a:spLocks noGrp="1"/>
          </p:cNvSpPr>
          <p:nvPr>
            <p:ph type="sldNum" sz="quarter" idx="12"/>
          </p:nvPr>
        </p:nvSpPr>
        <p:spPr/>
        <p:txBody>
          <a:bodyPr/>
          <a:lstStyle/>
          <a:p>
            <a:fld id="{B57E44B3-6274-49D4-BE04-8AC6D993A112}" type="slidenum">
              <a:rPr lang="en-US" smtClean="0"/>
              <a:pPr/>
              <a:t>7</a:t>
            </a:fld>
            <a:endParaRPr lang="en-US" dirty="0"/>
          </a:p>
        </p:txBody>
      </p:sp>
    </p:spTree>
    <p:extLst>
      <p:ext uri="{BB962C8B-B14F-4D97-AF65-F5344CB8AC3E}">
        <p14:creationId xmlns:p14="http://schemas.microsoft.com/office/powerpoint/2010/main" val="136878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provides life sharing?</a:t>
            </a:r>
            <a:endParaRPr lang="en-US" dirty="0"/>
          </a:p>
        </p:txBody>
      </p:sp>
      <p:sp>
        <p:nvSpPr>
          <p:cNvPr id="7" name="Rectangle 1"/>
          <p:cNvSpPr>
            <a:spLocks noGrp="1" noChangeArrowheads="1"/>
          </p:cNvSpPr>
          <p:nvPr>
            <p:ph idx="1"/>
          </p:nvPr>
        </p:nvSpPr>
        <p:spPr bwMode="auto">
          <a:xfrm>
            <a:off x="838200" y="809807"/>
            <a:ext cx="105156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n-lt"/>
              </a:rPr>
              <a:t>Life-sharing arrangements include three main people/entities with complementary roles, responsibilities and functions:</a:t>
            </a:r>
            <a:br>
              <a:rPr kumimoji="0" lang="en-US" altLang="en-US" sz="2800" b="0" i="0" u="none" strike="noStrike" cap="none" normalizeH="0" baseline="0" dirty="0">
                <a:ln>
                  <a:noFill/>
                </a:ln>
                <a:solidFill>
                  <a:srgbClr val="000000"/>
                </a:solidFill>
                <a:effectLst/>
                <a:latin typeface="+mn-lt"/>
              </a:rPr>
            </a:br>
            <a:endParaRPr kumimoji="0" lang="en-US" altLang="en-US" sz="2800" b="0" i="0" u="none" strike="noStrike" cap="none" normalizeH="0" baseline="0" dirty="0">
              <a:ln>
                <a:noFill/>
              </a:ln>
              <a:solidFill>
                <a:schemeClr val="tx1"/>
              </a:solidFill>
              <a:effectLst/>
              <a:latin typeface="+mn-lt"/>
            </a:endParaRPr>
          </a:p>
          <a:p>
            <a:pPr lvl="1">
              <a:buClrTx/>
            </a:pPr>
            <a:r>
              <a:rPr kumimoji="0" lang="en-US" altLang="en-US" sz="2800" b="0" i="0" u="none" strike="noStrike" cap="none" normalizeH="0" baseline="0" dirty="0">
                <a:ln>
                  <a:noFill/>
                </a:ln>
                <a:solidFill>
                  <a:srgbClr val="000000"/>
                </a:solidFill>
                <a:effectLst/>
                <a:latin typeface="+mn-lt"/>
              </a:rPr>
              <a:t>Person who receives disability waiver services and is interested in being matched with a life-sharing individual/family</a:t>
            </a:r>
            <a:br>
              <a:rPr kumimoji="0" lang="en-US" altLang="en-US" sz="2800" b="0" i="0" u="none" strike="noStrike" cap="none" normalizeH="0" baseline="0" dirty="0">
                <a:ln>
                  <a:noFill/>
                </a:ln>
                <a:solidFill>
                  <a:srgbClr val="000000"/>
                </a:solidFill>
                <a:effectLst/>
                <a:latin typeface="+mn-lt"/>
              </a:rPr>
            </a:br>
            <a:endParaRPr kumimoji="0" lang="en-US" altLang="en-US" sz="2800" b="0" i="0" u="none" strike="noStrike" cap="none" normalizeH="0" baseline="0" dirty="0">
              <a:ln>
                <a:noFill/>
              </a:ln>
              <a:solidFill>
                <a:srgbClr val="000000"/>
              </a:solidFill>
              <a:effectLst/>
              <a:latin typeface="+mn-lt"/>
            </a:endParaRPr>
          </a:p>
          <a:p>
            <a:pPr lvl="1">
              <a:buClrTx/>
            </a:pPr>
            <a:r>
              <a:rPr kumimoji="0" lang="en-US" altLang="en-US" sz="2800" b="0" i="0" u="none" strike="noStrike" cap="none" normalizeH="0" baseline="0" dirty="0">
                <a:ln>
                  <a:noFill/>
                </a:ln>
                <a:solidFill>
                  <a:srgbClr val="000000"/>
                </a:solidFill>
                <a:effectLst/>
                <a:latin typeface="+mn-lt"/>
              </a:rPr>
              <a:t> Life-sharing agency that provides matching, ongoing support, and third-party billing and is a 245D-licensed provider</a:t>
            </a:r>
            <a:br>
              <a:rPr kumimoji="0" lang="en-US" altLang="en-US" sz="2800" b="0" i="0" u="none" strike="noStrike" cap="none" normalizeH="0" baseline="0" dirty="0">
                <a:ln>
                  <a:noFill/>
                </a:ln>
                <a:solidFill>
                  <a:srgbClr val="000000"/>
                </a:solidFill>
                <a:effectLst/>
                <a:latin typeface="+mn-lt"/>
              </a:rPr>
            </a:br>
            <a:endParaRPr kumimoji="0" lang="en-US" altLang="en-US" sz="2800" b="0" i="0" u="none" strike="noStrike" cap="none" normalizeH="0" baseline="0" dirty="0">
              <a:ln>
                <a:noFill/>
              </a:ln>
              <a:solidFill>
                <a:srgbClr val="000000"/>
              </a:solidFill>
              <a:effectLst/>
              <a:latin typeface="+mn-lt"/>
            </a:endParaRPr>
          </a:p>
          <a:p>
            <a:pPr lvl="1">
              <a:buClrTx/>
            </a:pPr>
            <a:r>
              <a:rPr kumimoji="0" lang="en-US" altLang="en-US" sz="2800" b="0" i="0" u="none" strike="noStrike" cap="none" normalizeH="0" baseline="0" dirty="0">
                <a:ln>
                  <a:noFill/>
                </a:ln>
                <a:solidFill>
                  <a:srgbClr val="000000"/>
                </a:solidFill>
                <a:effectLst/>
                <a:latin typeface="+mn-lt"/>
              </a:rPr>
              <a:t>Individual/family who provides support to the person in individual/family’s home and has a home that is licensed for no more than two people by the county/tribal nation</a:t>
            </a:r>
            <a:r>
              <a:rPr kumimoji="0" lang="en-US" altLang="en-US" sz="2800" b="0" i="0" u="none" strike="noStrike" cap="none" normalizeH="0" baseline="0" dirty="0">
                <a:ln>
                  <a:noFill/>
                </a:ln>
                <a:solidFill>
                  <a:srgbClr val="000000"/>
                </a:solidFill>
                <a:effectLst/>
                <a:latin typeface="Open Sans"/>
              </a:rPr>
              <a:t>.</a:t>
            </a:r>
            <a:endParaRPr kumimoji="0" lang="en-US" altLang="en-US" sz="2800" b="0" i="0" u="none" strike="noStrike" cap="none" normalizeH="0" baseline="0" dirty="0">
              <a:ln>
                <a:noFill/>
              </a:ln>
              <a:solidFill>
                <a:schemeClr val="tx1"/>
              </a:solidFill>
              <a:effectLst/>
            </a:endParaRP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26637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Life-sharing agency requirements</a:t>
            </a:r>
            <a:endParaRPr lang="en-US" dirty="0"/>
          </a:p>
        </p:txBody>
      </p:sp>
      <p:sp>
        <p:nvSpPr>
          <p:cNvPr id="3" name="Content Placeholder 2"/>
          <p:cNvSpPr>
            <a:spLocks noGrp="1"/>
          </p:cNvSpPr>
          <p:nvPr>
            <p:ph idx="1"/>
          </p:nvPr>
        </p:nvSpPr>
        <p:spPr>
          <a:xfrm>
            <a:off x="0" y="1344252"/>
            <a:ext cx="12192000" cy="6068919"/>
          </a:xfrm>
        </p:spPr>
        <p:txBody>
          <a:bodyPr>
            <a:noAutofit/>
          </a:bodyPr>
          <a:lstStyle/>
          <a:p>
            <a:pPr lvl="1"/>
            <a:r>
              <a:rPr lang="en-US" sz="2400" dirty="0"/>
              <a:t>Have a 245D license and be enrolled and authorized to provide </a:t>
            </a:r>
            <a:r>
              <a:rPr lang="en-US" sz="2400" u="sng" dirty="0"/>
              <a:t>family training and counseling</a:t>
            </a:r>
            <a:r>
              <a:rPr lang="en-US" sz="2400" dirty="0"/>
              <a:t> and </a:t>
            </a:r>
            <a:r>
              <a:rPr lang="en-US" sz="2400" u="sng" dirty="0"/>
              <a:t>family residential services</a:t>
            </a:r>
          </a:p>
          <a:p>
            <a:pPr lvl="1"/>
            <a:r>
              <a:rPr lang="en-US" sz="2400" dirty="0"/>
              <a:t>Complete the </a:t>
            </a:r>
            <a:r>
              <a:rPr lang="en-US" sz="2400" u="sng" dirty="0">
                <a:hlinkClick r:id="rId3"/>
              </a:rPr>
              <a:t>DHS Vulnerable Adults Mandated Training</a:t>
            </a:r>
            <a:endParaRPr lang="en-US" sz="2400" u="sng" dirty="0"/>
          </a:p>
          <a:p>
            <a:pPr lvl="1"/>
            <a:r>
              <a:rPr lang="en-US" sz="2400" dirty="0"/>
              <a:t>Complete a two-day person-centered thinking training within the past year</a:t>
            </a:r>
          </a:p>
          <a:p>
            <a:pPr lvl="1"/>
            <a:r>
              <a:rPr lang="en-US" sz="2400" dirty="0"/>
              <a:t>Have a valid driver’s license and automobile insurance if transporting the person</a:t>
            </a:r>
          </a:p>
          <a:p>
            <a:pPr lvl="1"/>
            <a:r>
              <a:rPr lang="en-US" sz="2400" dirty="0"/>
              <a:t>Not have direct or indirect financial interest in the property or housing the person is shown</a:t>
            </a:r>
          </a:p>
          <a:p>
            <a:pPr lvl="1"/>
            <a:r>
              <a:rPr lang="en-US" sz="2400" dirty="0"/>
              <a:t>Not match more than two people who receive services with an individual/family</a:t>
            </a:r>
          </a:p>
          <a:p>
            <a:pPr lvl="1"/>
            <a:r>
              <a:rPr lang="en-US" sz="2400" dirty="0"/>
              <a:t>Help the individual/family with the process of licensing the physical home with the county/tribal nation</a:t>
            </a:r>
          </a:p>
          <a:p>
            <a:pPr lvl="1"/>
            <a:r>
              <a:rPr lang="en-US" sz="2400" dirty="0"/>
              <a:t>Administer the family residential services daily rate to the individual/family by obtaining a service agreement from the lead agency (see the </a:t>
            </a:r>
            <a:r>
              <a:rPr lang="en-US" sz="2400" u="sng" dirty="0">
                <a:hlinkClick r:id="rId4"/>
              </a:rPr>
              <a:t>authorization section</a:t>
            </a:r>
            <a:r>
              <a:rPr lang="en-US" sz="2400" dirty="0"/>
              <a:t>).</a:t>
            </a:r>
          </a:p>
        </p:txBody>
      </p:sp>
      <p:sp>
        <p:nvSpPr>
          <p:cNvPr id="4" name="Date Placeholder 3"/>
          <p:cNvSpPr>
            <a:spLocks noGrp="1"/>
          </p:cNvSpPr>
          <p:nvPr>
            <p:ph type="dt" sz="half" idx="10"/>
          </p:nvPr>
        </p:nvSpPr>
        <p:spPr/>
        <p:txBody>
          <a:bodyPr/>
          <a:lstStyle/>
          <a:p>
            <a:fld id="{824D5D47-1752-4D84-8BFB-C2F71A34C932}" type="datetime1">
              <a:rPr lang="en-US" smtClean="0"/>
              <a:t>3/14/2023</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280764421"/>
      </p:ext>
    </p:extLst>
  </p:cSld>
  <p:clrMapOvr>
    <a:masterClrMapping/>
  </p:clrMapOvr>
</p:sld>
</file>

<file path=ppt/theme/theme1.xml><?xml version="1.0" encoding="utf-8"?>
<a:theme xmlns:a="http://schemas.openxmlformats.org/drawingml/2006/main" name="LSS PowerPoint Template_RED">
  <a:themeElements>
    <a:clrScheme name="Custom 2">
      <a:dk1>
        <a:srgbClr val="000000"/>
      </a:dk1>
      <a:lt1>
        <a:srgbClr val="FFFFFF"/>
      </a:lt1>
      <a:dk2>
        <a:srgbClr val="4A4F55"/>
      </a:dk2>
      <a:lt2>
        <a:srgbClr val="DD061A"/>
      </a:lt2>
      <a:accent1>
        <a:srgbClr val="FCCD00"/>
      </a:accent1>
      <a:accent2>
        <a:srgbClr val="F3E5B1"/>
      </a:accent2>
      <a:accent3>
        <a:srgbClr val="83205F"/>
      </a:accent3>
      <a:accent4>
        <a:srgbClr val="003764"/>
      </a:accent4>
      <a:accent5>
        <a:srgbClr val="D9DBDE"/>
      </a:accent5>
      <a:accent6>
        <a:srgbClr val="8E959C"/>
      </a:accent6>
      <a:hlink>
        <a:srgbClr val="4A4F55"/>
      </a:hlink>
      <a:folHlink>
        <a:srgbClr val="DD061A"/>
      </a:folHlink>
    </a:clrScheme>
    <a:fontScheme name="Lutheran Social Services">
      <a:majorFont>
        <a:latin typeface="Roboto"/>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S PPT Template_PSS_April 2021" id="{E0EC3ACB-4879-FA43-AC73-A1812E6DCF9A}" vid="{C34D6863-B217-4941-9BA4-9A60C4E6B506}"/>
    </a:ext>
  </a:extLst>
</a:theme>
</file>

<file path=ppt/theme/theme2.xml><?xml version="1.0" encoding="utf-8"?>
<a:theme xmlns:a="http://schemas.openxmlformats.org/drawingml/2006/main" name="DHS standard">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S standard" id="{AF044F3E-09A9-4E07-B97C-1BF273BBBA63}" vid="{37FCD167-6F22-4434-92B3-26191F05D4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B486A08D3CEB439EF881A19BC194A4" ma:contentTypeVersion="15" ma:contentTypeDescription="Create a new document." ma:contentTypeScope="" ma:versionID="73ae1951fab0b0890027d7a5fe85ac38">
  <xsd:schema xmlns:xsd="http://www.w3.org/2001/XMLSchema" xmlns:xs="http://www.w3.org/2001/XMLSchema" xmlns:p="http://schemas.microsoft.com/office/2006/metadata/properties" xmlns:ns2="d23e0150-3f8f-4edc-af9c-4703ea23b6df" xmlns:ns3="41397393-ab60-4deb-9633-5b54f4044b7a" targetNamespace="http://schemas.microsoft.com/office/2006/metadata/properties" ma:root="true" ma:fieldsID="0faf7e91c3f39f566adf93200d84df37" ns2:_="" ns3:_="">
    <xsd:import namespace="d23e0150-3f8f-4edc-af9c-4703ea23b6df"/>
    <xsd:import namespace="41397393-ab60-4deb-9633-5b54f4044b7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e0150-3f8f-4edc-af9c-4703ea23b6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91d09c3-a1ff-4eff-8235-1b3fcabb845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97393-ab60-4deb-9633-5b54f4044b7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8d18c5f-af54-4357-9aee-049940b2abb4}" ma:internalName="TaxCatchAll" ma:showField="CatchAllData" ma:web="41397393-ab60-4deb-9633-5b54f4044b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397393-ab60-4deb-9633-5b54f4044b7a" xsi:nil="true"/>
    <lcf76f155ced4ddcb4097134ff3c332f xmlns="d23e0150-3f8f-4edc-af9c-4703ea23b6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002222-B419-4C0E-9368-B32A6635BA4C}"/>
</file>

<file path=customXml/itemProps2.xml><?xml version="1.0" encoding="utf-8"?>
<ds:datastoreItem xmlns:ds="http://schemas.openxmlformats.org/officeDocument/2006/customXml" ds:itemID="{D6389B7F-16DD-4E15-9543-13EA4E704314}"/>
</file>

<file path=customXml/itemProps3.xml><?xml version="1.0" encoding="utf-8"?>
<ds:datastoreItem xmlns:ds="http://schemas.openxmlformats.org/officeDocument/2006/customXml" ds:itemID="{02173D77-8EFF-43B4-B9DD-39776CF73F82}"/>
</file>

<file path=docProps/app.xml><?xml version="1.0" encoding="utf-8"?>
<Properties xmlns="http://schemas.openxmlformats.org/officeDocument/2006/extended-properties" xmlns:vt="http://schemas.openxmlformats.org/officeDocument/2006/docPropsVTypes">
  <TotalTime>393</TotalTime>
  <Words>3455</Words>
  <Application>Microsoft Office PowerPoint</Application>
  <PresentationFormat>Widescreen</PresentationFormat>
  <Paragraphs>385</Paragraphs>
  <Slides>36</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Century Gothic</vt:lpstr>
      <vt:lpstr>Courier New</vt:lpstr>
      <vt:lpstr>Ebrima</vt:lpstr>
      <vt:lpstr>Open Sans</vt:lpstr>
      <vt:lpstr>Roboto</vt:lpstr>
      <vt:lpstr>Roboto Condensed Light</vt:lpstr>
      <vt:lpstr>Symbol</vt:lpstr>
      <vt:lpstr>LSS PowerPoint Template_RED</vt:lpstr>
      <vt:lpstr>DHS standard</vt:lpstr>
      <vt:lpstr>Life sharing matching and ongoing support options </vt:lpstr>
      <vt:lpstr>Learning objectives </vt:lpstr>
      <vt:lpstr>What is Minnesota’s vision?</vt:lpstr>
      <vt:lpstr>Life sharing guidance</vt:lpstr>
      <vt:lpstr>Life sharing county perspective</vt:lpstr>
      <vt:lpstr>How is life sharing different from similar arrangements and services?</vt:lpstr>
      <vt:lpstr>Who is eligible?</vt:lpstr>
      <vt:lpstr>Who provides life sharing?</vt:lpstr>
      <vt:lpstr>Life-sharing agency requirements</vt:lpstr>
      <vt:lpstr>Phases of Life Sharing </vt:lpstr>
      <vt:lpstr>Matching Perspective by Derrick Dufresne</vt:lpstr>
      <vt:lpstr>Phases of Life Sharing </vt:lpstr>
      <vt:lpstr>Matching and planning the move</vt:lpstr>
      <vt:lpstr>Matching and planning the move</vt:lpstr>
      <vt:lpstr>Matching and planning the move</vt:lpstr>
      <vt:lpstr>After a match is made</vt:lpstr>
      <vt:lpstr>PowerPoint Presentation</vt:lpstr>
      <vt:lpstr>Host homes </vt:lpstr>
      <vt:lpstr>Who is lss?</vt:lpstr>
      <vt:lpstr>Why become a host home provider?</vt:lpstr>
      <vt:lpstr>Why move into a host home? </vt:lpstr>
      <vt:lpstr>Host homes are a proven model</vt:lpstr>
      <vt:lpstr>PowerPoint Presentation</vt:lpstr>
      <vt:lpstr>On-going support from the life-sharing agency</vt:lpstr>
      <vt:lpstr>Family residential services</vt:lpstr>
      <vt:lpstr>Family residential services and dwrs</vt:lpstr>
      <vt:lpstr>On-going support from the life-sharing agency</vt:lpstr>
      <vt:lpstr>Family residential services and dwrs </vt:lpstr>
      <vt:lpstr>family residential services and dwrs</vt:lpstr>
      <vt:lpstr>Phases of life sharing </vt:lpstr>
      <vt:lpstr>Life sharing partners</vt:lpstr>
      <vt:lpstr>PowerPoint Presentation</vt:lpstr>
      <vt:lpstr>Life Sharing and the future </vt:lpstr>
      <vt:lpstr>Additional Resources</vt:lpstr>
      <vt:lpstr>Additional 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Vogel</dc:creator>
  <cp:lastModifiedBy>Schifsky, Scott S (DHS)</cp:lastModifiedBy>
  <cp:revision>7</cp:revision>
  <dcterms:created xsi:type="dcterms:W3CDTF">2023-03-01T15:58:53Z</dcterms:created>
  <dcterms:modified xsi:type="dcterms:W3CDTF">2023-03-14T15:32:03Z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0x010100AAB486A08D3CEB439EF881A19BC194A4</vt:lpwstr>
  </property>
</Properties>
</file>